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5" name="Google Shape;9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GB"/>
              <a:t>Present: Nicola Kirvan (Malton), Charlotte Pople (All Saints), Ben Longworth (Millthorpe), Sarah Burgess (Selby High), Kat Wood (Huntington), Meg Brett (Jo Ro)</a:t>
            </a:r>
            <a:endParaRPr/>
          </a:p>
          <a:p>
            <a:pPr indent="0" lvl="0" marL="0" rtl="0" algn="l">
              <a:spcBef>
                <a:spcPts val="0"/>
              </a:spcBef>
              <a:spcAft>
                <a:spcPts val="0"/>
              </a:spcAft>
              <a:buNone/>
            </a:pPr>
            <a:r>
              <a:rPr lang="en-GB"/>
              <a:t>On Zoom: Chloe Asquith (Freeston), Hannah Smith (Fulford)</a:t>
            </a:r>
            <a:endParaRPr/>
          </a:p>
          <a:p>
            <a:pPr indent="0" lvl="0" marL="0" rtl="0" algn="l">
              <a:spcBef>
                <a:spcPts val="0"/>
              </a:spcBef>
              <a:spcAft>
                <a:spcPts val="0"/>
              </a:spcAft>
              <a:buNone/>
            </a:pPr>
            <a:r>
              <a:rPr lang="en-GB"/>
              <a:t>Apologies: Paula Barratt (Woldgate), Emily Reynard (St Aidan’s), (David Knox (AHS), Rebecca Paver (AHS), Natalie Kesterton (Ryedale), Leah Asquith (Adwick)</a:t>
            </a:r>
            <a:endParaRPr/>
          </a:p>
          <a:p>
            <a:pPr indent="0" lvl="0" marL="0" rtl="0" algn="l">
              <a:spcBef>
                <a:spcPts val="0"/>
              </a:spcBef>
              <a:spcAft>
                <a:spcPts val="0"/>
              </a:spcAft>
              <a:buNone/>
            </a:pPr>
            <a:r>
              <a:rPr lang="en-GB"/>
              <a:t>A recording of the Zoom was sent to everyone after the meeting. </a:t>
            </a:r>
            <a:endParaRPr/>
          </a:p>
        </p:txBody>
      </p:sp>
      <p:sp>
        <p:nvSpPr>
          <p:cNvPr id="96" name="Google Shape;96;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GB"/>
              <a:t>Regular mails have worked well and are welcome. </a:t>
            </a:r>
            <a:endParaRPr/>
          </a:p>
          <a:p>
            <a:pPr indent="0" lvl="0" marL="0" rtl="0" algn="l">
              <a:spcBef>
                <a:spcPts val="0"/>
              </a:spcBef>
              <a:spcAft>
                <a:spcPts val="0"/>
              </a:spcAft>
              <a:buNone/>
            </a:pPr>
            <a:r>
              <a:rPr lang="en-GB"/>
              <a:t>Pebblepad Review 2 was better system than Review 1 – further refining would be welcome. </a:t>
            </a:r>
            <a:endParaRPr/>
          </a:p>
          <a:p>
            <a:pPr indent="0" lvl="0" marL="0" rtl="0" algn="l">
              <a:spcBef>
                <a:spcPts val="0"/>
              </a:spcBef>
              <a:spcAft>
                <a:spcPts val="0"/>
              </a:spcAft>
              <a:buNone/>
            </a:pPr>
            <a:r>
              <a:rPr b="1" lang="en-GB"/>
              <a:t>Reminders:</a:t>
            </a:r>
            <a:endParaRPr/>
          </a:p>
          <a:p>
            <a:pPr indent="0" lvl="0" marL="0" rtl="0" algn="l">
              <a:spcBef>
                <a:spcPts val="0"/>
              </a:spcBef>
              <a:spcAft>
                <a:spcPts val="0"/>
              </a:spcAft>
              <a:buNone/>
            </a:pPr>
            <a:r>
              <a:rPr lang="en-GB"/>
              <a:t>Mentor role in drawing trainees back to what they have learnt in first part of course re history, and in developing reflection. P1 shared reading and P2 discussion topics. </a:t>
            </a:r>
            <a:endParaRPr/>
          </a:p>
          <a:p>
            <a:pPr indent="0" lvl="0" marL="0" rtl="0" algn="l">
              <a:spcBef>
                <a:spcPts val="0"/>
              </a:spcBef>
              <a:spcAft>
                <a:spcPts val="0"/>
              </a:spcAft>
              <a:buNone/>
            </a:pPr>
            <a:r>
              <a:rPr lang="en-GB"/>
              <a:t>Subject specific development points are crucial – support is in mentor area for these. </a:t>
            </a:r>
            <a:endParaRPr/>
          </a:p>
          <a:p>
            <a:pPr indent="0" lvl="0" marL="0" rtl="0" algn="l">
              <a:spcBef>
                <a:spcPts val="0"/>
              </a:spcBef>
              <a:spcAft>
                <a:spcPts val="0"/>
              </a:spcAft>
              <a:buNone/>
            </a:pPr>
            <a:r>
              <a:rPr b="1" lang="en-GB"/>
              <a:t>Updates:</a:t>
            </a:r>
            <a:endParaRPr/>
          </a:p>
          <a:p>
            <a:pPr indent="0" lvl="0" marL="0" rtl="0" algn="l">
              <a:spcBef>
                <a:spcPts val="0"/>
              </a:spcBef>
              <a:spcAft>
                <a:spcPts val="0"/>
              </a:spcAft>
              <a:buNone/>
            </a:pPr>
            <a:r>
              <a:rPr lang="en-GB"/>
              <a:t>Recruitment is quite slow and broadly in line with the national picture</a:t>
            </a:r>
            <a:endParaRPr/>
          </a:p>
          <a:p>
            <a:pPr indent="0" lvl="0" marL="0" rtl="0" algn="l">
              <a:spcBef>
                <a:spcPts val="0"/>
              </a:spcBef>
              <a:spcAft>
                <a:spcPts val="0"/>
              </a:spcAft>
              <a:buNone/>
            </a:pPr>
            <a:r>
              <a:rPr lang="en-GB"/>
              <a:t>Reaccreditation part 1 as part of ITE Market Review is done</a:t>
            </a:r>
            <a:endParaRPr/>
          </a:p>
          <a:p>
            <a:pPr indent="0" lvl="0" marL="0" rtl="0" algn="l">
              <a:spcBef>
                <a:spcPts val="0"/>
              </a:spcBef>
              <a:spcAft>
                <a:spcPts val="0"/>
              </a:spcAft>
              <a:buNone/>
            </a:pPr>
            <a:r>
              <a:t/>
            </a:r>
            <a:endParaRPr/>
          </a:p>
        </p:txBody>
      </p:sp>
      <p:sp>
        <p:nvSpPr>
          <p:cNvPr id="103" name="Google Shape;103;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9" name="Google Shape;109;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GB"/>
              <a:t>Uoy Dept of Education – very first thoughts about principles that will shape all work – welcomed by mentors</a:t>
            </a:r>
            <a:endParaRPr/>
          </a:p>
          <a:p>
            <a:pPr indent="0" lvl="0" marL="0" rtl="0" algn="l">
              <a:spcBef>
                <a:spcPts val="0"/>
              </a:spcBef>
              <a:spcAft>
                <a:spcPts val="0"/>
              </a:spcAft>
              <a:buNone/>
            </a:pPr>
            <a:r>
              <a:t/>
            </a:r>
            <a:endParaRPr/>
          </a:p>
        </p:txBody>
      </p:sp>
      <p:sp>
        <p:nvSpPr>
          <p:cNvPr id="110" name="Google Shape;110;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7" name="Google Shape;117;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GB"/>
              <a:t>Updates from the world of history teaching world – as per slide</a:t>
            </a:r>
            <a:endParaRPr/>
          </a:p>
          <a:p>
            <a:pPr indent="0" lvl="0" marL="0" rtl="0" algn="l">
              <a:spcBef>
                <a:spcPts val="0"/>
              </a:spcBef>
              <a:spcAft>
                <a:spcPts val="0"/>
              </a:spcAft>
              <a:buNone/>
            </a:pPr>
            <a:r>
              <a:rPr lang="en-GB"/>
              <a:t>Mentor to mentor time to talk about the progress of specific trainees as P1-P2 takes place. </a:t>
            </a:r>
            <a:endParaRPr/>
          </a:p>
          <a:p>
            <a:pPr indent="0" lvl="0" marL="0" rtl="0" algn="l">
              <a:spcBef>
                <a:spcPts val="0"/>
              </a:spcBef>
              <a:spcAft>
                <a:spcPts val="0"/>
              </a:spcAft>
              <a:buNone/>
            </a:pPr>
            <a:r>
              <a:rPr b="1" lang="en-GB"/>
              <a:t>Ofsted update</a:t>
            </a:r>
            <a:endParaRPr/>
          </a:p>
          <a:p>
            <a:pPr indent="0" lvl="0" marL="0" rtl="0" algn="l">
              <a:spcBef>
                <a:spcPts val="0"/>
              </a:spcBef>
              <a:spcAft>
                <a:spcPts val="0"/>
              </a:spcAft>
              <a:buNone/>
            </a:pPr>
            <a:r>
              <a:rPr lang="en-GB"/>
              <a:t>There is a simple folder and briefing for mentors when the call arrives – Helen went through some of the highlights of the main briefing sheet in the meeting.</a:t>
            </a:r>
            <a:endParaRPr/>
          </a:p>
          <a:p>
            <a:pPr indent="0" lvl="0" marL="0" rtl="0" algn="l">
              <a:spcBef>
                <a:spcPts val="0"/>
              </a:spcBef>
              <a:spcAft>
                <a:spcPts val="0"/>
              </a:spcAft>
              <a:buNone/>
            </a:pPr>
            <a:r>
              <a:rPr lang="en-GB"/>
              <a:t>It is confirmed by Heather Fearn of Ofsted that no trainee is required to know where their moment by moment training ‘fits’ with the CCF</a:t>
            </a:r>
            <a:endParaRPr/>
          </a:p>
          <a:p>
            <a:pPr indent="0" lvl="0" marL="0" rtl="0" algn="l">
              <a:spcBef>
                <a:spcPts val="0"/>
              </a:spcBef>
              <a:spcAft>
                <a:spcPts val="0"/>
              </a:spcAft>
              <a:buNone/>
            </a:pPr>
            <a:r>
              <a:rPr lang="en-GB"/>
              <a:t>The group continued work on a shared G-Doc about what the introduction and revisiting of CCF elements looks like in a history specific context. It is clear that some parts of the CCF are more relevant to history than others and that there is a lot missing from the CCF that makes a successful history teacher. Useful discussions to clarify how we know this.</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18" name="Google Shape;118;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4" name="Google Shape;124;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GB"/>
              <a:t>Report back on some UoY, UEA, UoN research that some mentors participated in – see slide</a:t>
            </a:r>
            <a:endParaRPr/>
          </a:p>
          <a:p>
            <a:pPr indent="0" lvl="0" marL="0" rtl="0" algn="l">
              <a:spcBef>
                <a:spcPts val="0"/>
              </a:spcBef>
              <a:spcAft>
                <a:spcPts val="0"/>
              </a:spcAft>
              <a:buNone/>
            </a:pPr>
            <a:r>
              <a:rPr lang="en-GB"/>
              <a:t>Areas for development of our partnership: mentors more engaged with developing criticality and reflection, and strengthening the history CPD community that trainees join. </a:t>
            </a:r>
            <a:endParaRPr/>
          </a:p>
        </p:txBody>
      </p:sp>
      <p:sp>
        <p:nvSpPr>
          <p:cNvPr id="125" name="Google Shape;125;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2" name="Google Shape;132;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GB"/>
              <a:t>Thanks to mentors we have trainees who feel valued as new colleagues in strong departments.</a:t>
            </a:r>
            <a:endParaRPr/>
          </a:p>
          <a:p>
            <a:pPr indent="0" lvl="0" marL="0" rtl="0" algn="l">
              <a:spcBef>
                <a:spcPts val="0"/>
              </a:spcBef>
              <a:spcAft>
                <a:spcPts val="0"/>
              </a:spcAft>
              <a:buNone/>
            </a:pPr>
            <a:r>
              <a:rPr lang="en-GB"/>
              <a:t>Thanks for completing mentor-trainee shared reading in P1</a:t>
            </a:r>
            <a:endParaRPr/>
          </a:p>
          <a:p>
            <a:pPr indent="0" lvl="0" marL="0" rtl="0" algn="l">
              <a:spcBef>
                <a:spcPts val="0"/>
              </a:spcBef>
              <a:spcAft>
                <a:spcPts val="0"/>
              </a:spcAft>
              <a:buNone/>
            </a:pPr>
            <a:r>
              <a:rPr lang="en-GB"/>
              <a:t>We are glad that the trainees’ specialist knowledge from their recent academic studies has been usefully shared with departments. </a:t>
            </a:r>
            <a:endParaRPr/>
          </a:p>
          <a:p>
            <a:pPr indent="0" lvl="0" marL="0" rtl="0" algn="l">
              <a:spcBef>
                <a:spcPts val="0"/>
              </a:spcBef>
              <a:spcAft>
                <a:spcPts val="0"/>
              </a:spcAft>
              <a:buNone/>
            </a:pPr>
            <a:r>
              <a:rPr lang="en-GB"/>
              <a:t>Our aim as a partnership is to model “a culture of mutual support, craftsmanship, intellectual excitement and growth’.</a:t>
            </a:r>
            <a:endParaRPr/>
          </a:p>
          <a:p>
            <a:pPr indent="0" lvl="0" marL="0" rtl="0" algn="l">
              <a:spcBef>
                <a:spcPts val="0"/>
              </a:spcBef>
              <a:spcAft>
                <a:spcPts val="0"/>
              </a:spcAft>
              <a:buNone/>
            </a:pPr>
            <a:r>
              <a:rPr lang="en-GB"/>
              <a:t>In P2:</a:t>
            </a:r>
            <a:endParaRPr/>
          </a:p>
          <a:p>
            <a:pPr indent="0" lvl="0" marL="0" rtl="0" algn="l">
              <a:spcBef>
                <a:spcPts val="0"/>
              </a:spcBef>
              <a:spcAft>
                <a:spcPts val="0"/>
              </a:spcAft>
              <a:buNone/>
            </a:pPr>
            <a:r>
              <a:rPr lang="en-GB"/>
              <a:t>Please expect trainees to be doing their P2 reflections by expecting them to talk about these in mentor meetings and to share their learning/thinking – these are on the VLE and fully explained to trainees</a:t>
            </a:r>
            <a:endParaRPr/>
          </a:p>
          <a:p>
            <a:pPr indent="0" lvl="0" marL="0" rtl="0" algn="l">
              <a:spcBef>
                <a:spcPts val="0"/>
              </a:spcBef>
              <a:spcAft>
                <a:spcPts val="0"/>
              </a:spcAft>
              <a:buNone/>
            </a:pPr>
            <a:r>
              <a:rPr lang="en-GB"/>
              <a:t>Historical Thinking RAG audit of subject knowledge against P2 curriculum is to be completed this week and then actioned</a:t>
            </a:r>
            <a:endParaRPr/>
          </a:p>
          <a:p>
            <a:pPr indent="0" lvl="0" marL="0" rtl="0" algn="l">
              <a:spcBef>
                <a:spcPts val="0"/>
              </a:spcBef>
              <a:spcAft>
                <a:spcPts val="0"/>
              </a:spcAft>
              <a:buNone/>
            </a:pPr>
            <a:r>
              <a:rPr lang="en-GB"/>
              <a:t>Reminder of the targeted support that can be given by using the HA beginning teacher materials. </a:t>
            </a:r>
            <a:endParaRPr/>
          </a:p>
        </p:txBody>
      </p:sp>
      <p:sp>
        <p:nvSpPr>
          <p:cNvPr id="133" name="Google Shape;133;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9" name="Google Shape;139;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GB"/>
              <a:t>Assignment 3:</a:t>
            </a:r>
            <a:endParaRPr/>
          </a:p>
          <a:p>
            <a:pPr indent="0" lvl="0" marL="0" rtl="0" algn="l">
              <a:spcBef>
                <a:spcPts val="0"/>
              </a:spcBef>
              <a:spcAft>
                <a:spcPts val="0"/>
              </a:spcAft>
              <a:buNone/>
            </a:pPr>
            <a:r>
              <a:rPr lang="en-GB"/>
              <a:t>Idea it to smooth out the workload and also to ensure that the literature part is useful to departments. By working with mentors, trainees can undertake a piece of work that is of interest to them AND useful to the department as CPD, thus helping to build the learning community. </a:t>
            </a:r>
            <a:endParaRPr/>
          </a:p>
        </p:txBody>
      </p:sp>
      <p:sp>
        <p:nvSpPr>
          <p:cNvPr id="140" name="Google Shape;140;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6" name="Google Shape;146;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GB"/>
              <a:t>Helen shared with the mentors thinking about why we should be thinking about how GRT people appear in our history curriculum, resources for teacher knowledge and also trialled some developing resources for teaching the history of gypsies and travellers in 19thC Britain. Useful feedback from colleagues. These will be shared when complete. </a:t>
            </a:r>
            <a:endParaRPr/>
          </a:p>
        </p:txBody>
      </p:sp>
      <p:sp>
        <p:nvSpPr>
          <p:cNvPr id="147" name="Google Shape;147;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resentation title">
  <p:cSld name="1_Presentation title">
    <p:bg>
      <p:bgPr>
        <a:blipFill>
          <a:blip r:embed="rId2">
            <a:alphaModFix/>
          </a:blip>
          <a:stretch>
            <a:fillRect/>
          </a:stretch>
        </a:blipFill>
      </p:bgPr>
    </p:bg>
    <p:spTree>
      <p:nvGrpSpPr>
        <p:cNvPr id="15" name="Shape 15"/>
        <p:cNvGrpSpPr/>
        <p:nvPr/>
      </p:nvGrpSpPr>
      <p:grpSpPr>
        <a:xfrm>
          <a:off x="0" y="0"/>
          <a:ext cx="0" cy="0"/>
          <a:chOff x="0" y="0"/>
          <a:chExt cx="0" cy="0"/>
        </a:xfrm>
      </p:grpSpPr>
      <p:sp>
        <p:nvSpPr>
          <p:cNvPr id="16" name="Google Shape;16;p2"/>
          <p:cNvSpPr txBox="1"/>
          <p:nvPr>
            <p:ph type="title"/>
          </p:nvPr>
        </p:nvSpPr>
        <p:spPr>
          <a:xfrm>
            <a:off x="609601" y="2971713"/>
            <a:ext cx="10972800" cy="11430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6186"/>
              <a:buFont typeface="Calibri"/>
              <a:buNone/>
              <a:defRPr sz="618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7" name="Shape 67"/>
        <p:cNvGrpSpPr/>
        <p:nvPr/>
      </p:nvGrpSpPr>
      <p:grpSpPr>
        <a:xfrm>
          <a:off x="0" y="0"/>
          <a:ext cx="0" cy="0"/>
          <a:chOff x="0" y="0"/>
          <a:chExt cx="0" cy="0"/>
        </a:xfrm>
      </p:grpSpPr>
      <p:sp>
        <p:nvSpPr>
          <p:cNvPr id="68" name="Google Shape;68;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1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70" name="Google Shape;70;p1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1" name="Google Shape;7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4" name="Shape 74"/>
        <p:cNvGrpSpPr/>
        <p:nvPr/>
      </p:nvGrpSpPr>
      <p:grpSpPr>
        <a:xfrm>
          <a:off x="0" y="0"/>
          <a:ext cx="0" cy="0"/>
          <a:chOff x="0" y="0"/>
          <a:chExt cx="0" cy="0"/>
        </a:xfrm>
      </p:grpSpPr>
      <p:sp>
        <p:nvSpPr>
          <p:cNvPr id="75" name="Google Shape;75;p1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p:nvPr>
            <p:ph idx="2" type="pic"/>
          </p:nvPr>
        </p:nvSpPr>
        <p:spPr>
          <a:xfrm>
            <a:off x="5183188" y="987425"/>
            <a:ext cx="6172200" cy="4873625"/>
          </a:xfrm>
          <a:prstGeom prst="rect">
            <a:avLst/>
          </a:prstGeom>
          <a:noFill/>
          <a:ln>
            <a:noFill/>
          </a:ln>
        </p:spPr>
      </p:sp>
      <p:sp>
        <p:nvSpPr>
          <p:cNvPr id="77" name="Google Shape;77;p1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8" name="Google Shape;78;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1" name="Shape 81"/>
        <p:cNvGrpSpPr/>
        <p:nvPr/>
      </p:nvGrpSpPr>
      <p:grpSpPr>
        <a:xfrm>
          <a:off x="0" y="0"/>
          <a:ext cx="0" cy="0"/>
          <a:chOff x="0" y="0"/>
          <a:chExt cx="0" cy="0"/>
        </a:xfrm>
      </p:grpSpPr>
      <p:sp>
        <p:nvSpPr>
          <p:cNvPr id="82" name="Google Shape;82;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7" name="Shape 87"/>
        <p:cNvGrpSpPr/>
        <p:nvPr/>
      </p:nvGrpSpPr>
      <p:grpSpPr>
        <a:xfrm>
          <a:off x="0" y="0"/>
          <a:ext cx="0" cy="0"/>
          <a:chOff x="0" y="0"/>
          <a:chExt cx="0" cy="0"/>
        </a:xfrm>
      </p:grpSpPr>
      <p:sp>
        <p:nvSpPr>
          <p:cNvPr id="88" name="Google Shape;88;p1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Presentation title">
  <p:cSld name="3_Presentation title">
    <p:bg>
      <p:bgPr>
        <a:blipFill>
          <a:blip r:embed="rId2">
            <a:alphaModFix/>
          </a:blip>
          <a:stretch>
            <a:fillRect/>
          </a:stretch>
        </a:blipFill>
      </p:bgPr>
    </p:bg>
    <p:spTree>
      <p:nvGrpSpPr>
        <p:cNvPr id="17" name="Shape 17"/>
        <p:cNvGrpSpPr/>
        <p:nvPr/>
      </p:nvGrpSpPr>
      <p:grpSpPr>
        <a:xfrm>
          <a:off x="0" y="0"/>
          <a:ext cx="0" cy="0"/>
          <a:chOff x="0" y="0"/>
          <a:chExt cx="0" cy="0"/>
        </a:xfrm>
      </p:grpSpPr>
      <p:sp>
        <p:nvSpPr>
          <p:cNvPr id="18" name="Google Shape;18;p3"/>
          <p:cNvSpPr txBox="1"/>
          <p:nvPr>
            <p:ph type="ctrTitle"/>
          </p:nvPr>
        </p:nvSpPr>
        <p:spPr>
          <a:xfrm>
            <a:off x="390769" y="790903"/>
            <a:ext cx="6516347" cy="77091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3800"/>
              <a:buFont typeface="Calibri"/>
              <a:buNone/>
              <a:defRPr sz="3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390769" y="1561815"/>
            <a:ext cx="6516347" cy="545868"/>
          </a:xfrm>
          <a:prstGeom prst="rect">
            <a:avLst/>
          </a:prstGeom>
          <a:noFill/>
          <a:ln>
            <a:noFill/>
          </a:ln>
        </p:spPr>
        <p:txBody>
          <a:bodyPr anchorCtr="0" anchor="t" bIns="45700" lIns="91425" spcFirstLastPara="1" rIns="91425" wrap="square" tIns="45700">
            <a:normAutofit/>
          </a:bodyPr>
          <a:lstStyle>
            <a:lvl1pPr lvl="0" marR="0" algn="l">
              <a:lnSpc>
                <a:spcPct val="100000"/>
              </a:lnSpc>
              <a:spcBef>
                <a:spcPts val="500"/>
              </a:spcBef>
              <a:spcAft>
                <a:spcPts val="0"/>
              </a:spcAft>
              <a:buClr>
                <a:srgbClr val="25303B"/>
              </a:buClr>
              <a:buSzPts val="2500"/>
              <a:buFont typeface="Arial"/>
              <a:buNone/>
              <a:defRPr sz="2500" cap="none">
                <a:solidFill>
                  <a:srgbClr val="25303B"/>
                </a:solidFill>
              </a:defRPr>
            </a:lvl1pPr>
            <a:lvl2pPr lvl="1" algn="ctr">
              <a:lnSpc>
                <a:spcPct val="90000"/>
              </a:lnSpc>
              <a:spcBef>
                <a:spcPts val="500"/>
              </a:spcBef>
              <a:spcAft>
                <a:spcPts val="0"/>
              </a:spcAft>
              <a:buClr>
                <a:srgbClr val="888888"/>
              </a:buClr>
              <a:buSzPts val="2400"/>
              <a:buNone/>
              <a:defRPr>
                <a:solidFill>
                  <a:srgbClr val="888888"/>
                </a:solidFill>
              </a:defRPr>
            </a:lvl2pPr>
            <a:lvl3pPr lvl="2" algn="ctr">
              <a:lnSpc>
                <a:spcPct val="90000"/>
              </a:lnSpc>
              <a:spcBef>
                <a:spcPts val="500"/>
              </a:spcBef>
              <a:spcAft>
                <a:spcPts val="0"/>
              </a:spcAft>
              <a:buClr>
                <a:srgbClr val="888888"/>
              </a:buClr>
              <a:buSzPts val="2000"/>
              <a:buNone/>
              <a:defRPr>
                <a:solidFill>
                  <a:srgbClr val="888888"/>
                </a:solidFill>
              </a:defRPr>
            </a:lvl3pPr>
            <a:lvl4pPr lvl="3" algn="ctr">
              <a:lnSpc>
                <a:spcPct val="90000"/>
              </a:lnSpc>
              <a:spcBef>
                <a:spcPts val="500"/>
              </a:spcBef>
              <a:spcAft>
                <a:spcPts val="0"/>
              </a:spcAft>
              <a:buClr>
                <a:srgbClr val="888888"/>
              </a:buClr>
              <a:buSzPts val="1800"/>
              <a:buNone/>
              <a:defRPr>
                <a:solidFill>
                  <a:srgbClr val="888888"/>
                </a:solidFill>
              </a:defRPr>
            </a:lvl4pPr>
            <a:lvl5pPr lvl="4" algn="ctr">
              <a:lnSpc>
                <a:spcPct val="90000"/>
              </a:lnSpc>
              <a:spcBef>
                <a:spcPts val="500"/>
              </a:spcBef>
              <a:spcAft>
                <a:spcPts val="0"/>
              </a:spcAft>
              <a:buClr>
                <a:srgbClr val="888888"/>
              </a:buClr>
              <a:buSzPts val="1800"/>
              <a:buNone/>
              <a:defRPr>
                <a:solidFill>
                  <a:srgbClr val="888888"/>
                </a:solidFill>
              </a:defRPr>
            </a:lvl5pPr>
            <a:lvl6pPr lvl="5" algn="ctr">
              <a:lnSpc>
                <a:spcPct val="90000"/>
              </a:lnSpc>
              <a:spcBef>
                <a:spcPts val="500"/>
              </a:spcBef>
              <a:spcAft>
                <a:spcPts val="0"/>
              </a:spcAft>
              <a:buClr>
                <a:srgbClr val="888888"/>
              </a:buClr>
              <a:buSzPts val="1800"/>
              <a:buNone/>
              <a:defRPr>
                <a:solidFill>
                  <a:srgbClr val="888888"/>
                </a:solidFill>
              </a:defRPr>
            </a:lvl6pPr>
            <a:lvl7pPr lvl="6" algn="ctr">
              <a:lnSpc>
                <a:spcPct val="90000"/>
              </a:lnSpc>
              <a:spcBef>
                <a:spcPts val="500"/>
              </a:spcBef>
              <a:spcAft>
                <a:spcPts val="0"/>
              </a:spcAft>
              <a:buClr>
                <a:srgbClr val="888888"/>
              </a:buClr>
              <a:buSzPts val="1800"/>
              <a:buNone/>
              <a:defRPr>
                <a:solidFill>
                  <a:srgbClr val="888888"/>
                </a:solidFill>
              </a:defRPr>
            </a:lvl7pPr>
            <a:lvl8pPr lvl="7" algn="ctr">
              <a:lnSpc>
                <a:spcPct val="90000"/>
              </a:lnSpc>
              <a:spcBef>
                <a:spcPts val="500"/>
              </a:spcBef>
              <a:spcAft>
                <a:spcPts val="0"/>
              </a:spcAft>
              <a:buClr>
                <a:srgbClr val="888888"/>
              </a:buClr>
              <a:buSzPts val="1800"/>
              <a:buNone/>
              <a:defRPr>
                <a:solidFill>
                  <a:srgbClr val="888888"/>
                </a:solidFill>
              </a:defRPr>
            </a:lvl8pPr>
            <a:lvl9pPr lvl="8" algn="ctr">
              <a:lnSpc>
                <a:spcPct val="90000"/>
              </a:lnSpc>
              <a:spcBef>
                <a:spcPts val="500"/>
              </a:spcBef>
              <a:spcAft>
                <a:spcPts val="0"/>
              </a:spcAft>
              <a:buClr>
                <a:srgbClr val="888888"/>
              </a:buClr>
              <a:buSzPts val="1800"/>
              <a:buNone/>
              <a:defRPr>
                <a:solidFill>
                  <a:srgbClr val="888888"/>
                </a:solidFill>
              </a:defRPr>
            </a:lvl9pPr>
          </a:lstStyle>
          <a:p/>
        </p:txBody>
      </p:sp>
      <p:sp>
        <p:nvSpPr>
          <p:cNvPr id="20" name="Google Shape;20;p3"/>
          <p:cNvSpPr txBox="1"/>
          <p:nvPr>
            <p:ph idx="2" type="body"/>
          </p:nvPr>
        </p:nvSpPr>
        <p:spPr>
          <a:xfrm>
            <a:off x="390956" y="2120083"/>
            <a:ext cx="6516160" cy="484975"/>
          </a:xfrm>
          <a:prstGeom prst="rect">
            <a:avLst/>
          </a:prstGeom>
          <a:noFill/>
          <a:ln>
            <a:noFill/>
          </a:ln>
        </p:spPr>
        <p:txBody>
          <a:bodyPr anchorCtr="0" anchor="t" bIns="45700" lIns="91425" spcFirstLastPara="1" rIns="91425" wrap="square" tIns="45700">
            <a:noAutofit/>
          </a:bodyPr>
          <a:lstStyle>
            <a:lvl1pPr indent="-355600" lvl="0" marL="457200" algn="l">
              <a:lnSpc>
                <a:spcPct val="90000"/>
              </a:lnSpc>
              <a:spcBef>
                <a:spcPts val="1000"/>
              </a:spcBef>
              <a:spcAft>
                <a:spcPts val="0"/>
              </a:spcAft>
              <a:buClr>
                <a:schemeClr val="dk1"/>
              </a:buClr>
              <a:buSzPts val="2000"/>
              <a:buChar char="•"/>
              <a:defRPr sz="2000" cap="none"/>
            </a:lvl1pPr>
            <a:lvl2pPr indent="-228600" lvl="1" marL="914400" algn="l">
              <a:lnSpc>
                <a:spcPct val="90000"/>
              </a:lnSpc>
              <a:spcBef>
                <a:spcPts val="500"/>
              </a:spcBef>
              <a:spcAft>
                <a:spcPts val="0"/>
              </a:spcAft>
              <a:buClr>
                <a:schemeClr val="dk1"/>
              </a:buClr>
              <a:buSzPts val="2400"/>
              <a:buNone/>
              <a:defRPr/>
            </a:lvl2pPr>
            <a:lvl3pPr indent="-355600" lvl="2" marL="1371600" algn="l">
              <a:lnSpc>
                <a:spcPct val="90000"/>
              </a:lnSpc>
              <a:spcBef>
                <a:spcPts val="500"/>
              </a:spcBef>
              <a:spcAft>
                <a:spcPts val="0"/>
              </a:spcAft>
              <a:buClr>
                <a:schemeClr val="dk1"/>
              </a:buClr>
              <a:buSzPts val="2000"/>
              <a:buChar char="•"/>
              <a:defRPr sz="20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1" name="Google Shape;21;p3"/>
          <p:cNvSpPr txBox="1"/>
          <p:nvPr>
            <p:ph idx="3" type="body"/>
          </p:nvPr>
        </p:nvSpPr>
        <p:spPr>
          <a:xfrm>
            <a:off x="390956" y="2605059"/>
            <a:ext cx="10964797" cy="3462043"/>
          </a:xfrm>
          <a:prstGeom prst="rect">
            <a:avLst/>
          </a:prstGeom>
          <a:noFill/>
          <a:ln>
            <a:noFill/>
          </a:ln>
        </p:spPr>
        <p:txBody>
          <a:bodyPr anchorCtr="0" anchor="t" bIns="45700" lIns="91425" spcFirstLastPara="1" rIns="91425" wrap="square" tIns="45700">
            <a:noAutofit/>
          </a:bodyPr>
          <a:lstStyle>
            <a:lvl1pPr indent="-330200" lvl="0" marL="457200" algn="l">
              <a:lnSpc>
                <a:spcPct val="90000"/>
              </a:lnSpc>
              <a:spcBef>
                <a:spcPts val="1000"/>
              </a:spcBef>
              <a:spcAft>
                <a:spcPts val="0"/>
              </a:spcAft>
              <a:buClr>
                <a:schemeClr val="dk1"/>
              </a:buClr>
              <a:buSzPts val="1600"/>
              <a:buFont typeface="Noto Sans Symbols"/>
              <a:buChar char="▪"/>
              <a:defRPr sz="2000" cap="none"/>
            </a:lvl1pPr>
            <a:lvl2pPr indent="-355600" lvl="1" marL="914400" algn="l">
              <a:lnSpc>
                <a:spcPct val="90000"/>
              </a:lnSpc>
              <a:spcBef>
                <a:spcPts val="500"/>
              </a:spcBef>
              <a:spcAft>
                <a:spcPts val="0"/>
              </a:spcAft>
              <a:buClr>
                <a:schemeClr val="dk1"/>
              </a:buClr>
              <a:buSzPts val="2000"/>
              <a:buChar char="•"/>
              <a:defRPr sz="2000"/>
            </a:lvl2pPr>
            <a:lvl3pPr indent="-355600" lvl="2" marL="1371600" algn="l">
              <a:lnSpc>
                <a:spcPct val="90000"/>
              </a:lnSpc>
              <a:spcBef>
                <a:spcPts val="500"/>
              </a:spcBef>
              <a:spcAft>
                <a:spcPts val="0"/>
              </a:spcAft>
              <a:buClr>
                <a:schemeClr val="dk1"/>
              </a:buClr>
              <a:buSzPts val="2000"/>
              <a:buChar char="•"/>
              <a:defRPr sz="2000"/>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cxnSp>
        <p:nvCxnSpPr>
          <p:cNvPr id="22" name="Google Shape;22;p3"/>
          <p:cNvCxnSpPr/>
          <p:nvPr/>
        </p:nvCxnSpPr>
        <p:spPr>
          <a:xfrm>
            <a:off x="390774" y="6527623"/>
            <a:ext cx="11379196" cy="0"/>
          </a:xfrm>
          <a:prstGeom prst="straightConnector1">
            <a:avLst/>
          </a:prstGeom>
          <a:noFill/>
          <a:ln cap="flat" cmpd="sng" w="9525">
            <a:solidFill>
              <a:srgbClr val="06080A"/>
            </a:solidFill>
            <a:prstDash val="solid"/>
            <a:miter lim="800000"/>
            <a:headEnd len="sm" w="sm" type="none"/>
            <a:tailEnd len="sm" w="sm" type="none"/>
          </a:ln>
        </p:spPr>
      </p:cxnSp>
      <p:sp>
        <p:nvSpPr>
          <p:cNvPr id="23" name="Google Shape;23;p3"/>
          <p:cNvSpPr txBox="1"/>
          <p:nvPr/>
        </p:nvSpPr>
        <p:spPr>
          <a:xfrm>
            <a:off x="11222893" y="6527626"/>
            <a:ext cx="687755" cy="246221"/>
          </a:xfrm>
          <a:prstGeom prst="rect">
            <a:avLst/>
          </a:prstGeom>
          <a:noFill/>
          <a:ln>
            <a:noFill/>
          </a:ln>
        </p:spPr>
        <p:txBody>
          <a:bodyPr anchorCtr="0" anchor="t" bIns="45700" lIns="91425" spcFirstLastPara="1" rIns="91425" wrap="square" tIns="45700">
            <a:spAutoFit/>
          </a:bodyPr>
          <a:lstStyle/>
          <a:p>
            <a:pPr indent="0" lvl="0" marL="0" marR="0" rtl="0" algn="r">
              <a:spcBef>
                <a:spcPts val="0"/>
              </a:spcBef>
              <a:spcAft>
                <a:spcPts val="0"/>
              </a:spcAft>
              <a:buNone/>
            </a:pPr>
            <a:fld id="{00000000-1234-1234-1234-123412341234}" type="slidenum">
              <a:rPr lang="en-GB" sz="1000">
                <a:solidFill>
                  <a:srgbClr val="06080A"/>
                </a:solidFill>
                <a:latin typeface="Calibri"/>
                <a:ea typeface="Calibri"/>
                <a:cs typeface="Calibri"/>
                <a:sym typeface="Calibri"/>
              </a:rPr>
              <a:t>‹#›</a:t>
            </a:fld>
            <a:endParaRPr sz="1000">
              <a:solidFill>
                <a:srgbClr val="06080A"/>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4" name="Shape 24"/>
        <p:cNvGrpSpPr/>
        <p:nvPr/>
      </p:nvGrpSpPr>
      <p:grpSpPr>
        <a:xfrm>
          <a:off x="0" y="0"/>
          <a:ext cx="0" cy="0"/>
          <a:chOff x="0" y="0"/>
          <a:chExt cx="0" cy="0"/>
        </a:xfrm>
      </p:grpSpPr>
      <p:sp>
        <p:nvSpPr>
          <p:cNvPr id="25" name="Google Shape;25;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7" name="Google Shape;27;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0" name="Shape 30"/>
        <p:cNvGrpSpPr/>
        <p:nvPr/>
      </p:nvGrpSpPr>
      <p:grpSpPr>
        <a:xfrm>
          <a:off x="0" y="0"/>
          <a:ext cx="0" cy="0"/>
          <a:chOff x="0" y="0"/>
          <a:chExt cx="0" cy="0"/>
        </a:xfrm>
      </p:grpSpPr>
      <p:sp>
        <p:nvSpPr>
          <p:cNvPr id="31" name="Google Shape;31;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9" name="Google Shape;39;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2" name="Google Shape;52;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3" name="Google Shape;53;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4" name="Google Shape;54;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8" name="Shape 58"/>
        <p:cNvGrpSpPr/>
        <p:nvPr/>
      </p:nvGrpSpPr>
      <p:grpSpPr>
        <a:xfrm>
          <a:off x="0" y="0"/>
          <a:ext cx="0" cy="0"/>
          <a:chOff x="0" y="0"/>
          <a:chExt cx="0" cy="0"/>
        </a:xfrm>
      </p:grpSpPr>
      <p:sp>
        <p:nvSpPr>
          <p:cNvPr id="59" name="Google Shape;59;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3" name="Shape 63"/>
        <p:cNvGrpSpPr/>
        <p:nvPr/>
      </p:nvGrpSpPr>
      <p:grpSpPr>
        <a:xfrm>
          <a:off x="0" y="0"/>
          <a:ext cx="0" cy="0"/>
          <a:chOff x="0" y="0"/>
          <a:chExt cx="0" cy="0"/>
        </a:xfrm>
      </p:grpSpPr>
      <p:sp>
        <p:nvSpPr>
          <p:cNvPr id="64" name="Google Shape;64;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1" Type="http://schemas.openxmlformats.org/officeDocument/2006/relationships/hyperlink" Target="https://www.history.org.uk/secondary/categories/363/module/8773/secondary-education-and-social-change-in-the-uk-si" TargetMode="External"/><Relationship Id="rId10" Type="http://schemas.openxmlformats.org/officeDocument/2006/relationships/hyperlink" Target="https://www.history.org.uk/secondary/module/8772/subject-leader-development-programme" TargetMode="External"/><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www.history.org.uk/aboutus/module/8777/our-commitment-to-diversity" TargetMode="External"/><Relationship Id="rId4" Type="http://schemas.openxmlformats.org/officeDocument/2006/relationships/hyperlink" Target="https://www.notion.so/Teach-Climate-History-4ff7284d696c4de48f423593d5ba5424" TargetMode="External"/><Relationship Id="rId9" Type="http://schemas.openxmlformats.org/officeDocument/2006/relationships/hyperlink" Target="https://www.history.org.uk/ha-news/categories/455/news/3986/conference-2022-were-going-to-bristol" TargetMode="External"/><Relationship Id="rId5" Type="http://schemas.openxmlformats.org/officeDocument/2006/relationships/hyperlink" Target="https://www.notion.so/Teach-Climate-History-4ff7284d696c4de48f423593d5ba5424" TargetMode="External"/><Relationship Id="rId6" Type="http://schemas.openxmlformats.org/officeDocument/2006/relationships/hyperlink" Target="https://www.notion.so/Teach-Climate-History-4ff7284d696c4de48f423593d5ba5424" TargetMode="External"/><Relationship Id="rId7" Type="http://schemas.openxmlformats.org/officeDocument/2006/relationships/hyperlink" Target="https://mobile.twitter.com/teach_climate" TargetMode="External"/><Relationship Id="rId8" Type="http://schemas.openxmlformats.org/officeDocument/2006/relationships/hyperlink" Target="https://yorkclio.com/diversity/"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www.history.org.uk/secondary/categories/380/module/8763/teaching-for-beginner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s://www.coe.int/en/web/portal/-/schools-should-include-roma-and-traveller-history-in-teaching-curricula" TargetMode="External"/><Relationship Id="rId4" Type="http://schemas.openxmlformats.org/officeDocument/2006/relationships/hyperlink" Target="https://www.history.org.uk/secondary/resource/9620/how-diverse-is-your-history-curriculum" TargetMode="External"/><Relationship Id="rId5" Type="http://schemas.openxmlformats.org/officeDocument/2006/relationships/hyperlink" Target="https://yorkclio.com/diversity/" TargetMode="External"/><Relationship Id="rId6" Type="http://schemas.openxmlformats.org/officeDocument/2006/relationships/hyperlink" Target="https://www.history.org.uk/secondary/categories/613/resource/10115/teaching-gypsy-roma-and-traveller-history"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5"/>
          <p:cNvSpPr txBox="1"/>
          <p:nvPr>
            <p:ph type="title"/>
          </p:nvPr>
        </p:nvSpPr>
        <p:spPr>
          <a:xfrm>
            <a:off x="589281" y="1407073"/>
            <a:ext cx="10972800" cy="11430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6100"/>
              <a:buFont typeface="Calibri"/>
              <a:buNone/>
            </a:pPr>
            <a:r>
              <a:rPr lang="en-GB"/>
              <a:t>PGCE History Mentors’ Meeting</a:t>
            </a:r>
            <a:endParaRPr/>
          </a:p>
        </p:txBody>
      </p:sp>
      <p:sp>
        <p:nvSpPr>
          <p:cNvPr id="99" name="Google Shape;99;p15"/>
          <p:cNvSpPr txBox="1"/>
          <p:nvPr/>
        </p:nvSpPr>
        <p:spPr>
          <a:xfrm>
            <a:off x="568960" y="2804160"/>
            <a:ext cx="6319520" cy="230832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GB" sz="1800" u="none" cap="none" strike="noStrike">
                <a:solidFill>
                  <a:schemeClr val="dk1"/>
                </a:solidFill>
                <a:latin typeface="Calibri"/>
                <a:ea typeface="Calibri"/>
                <a:cs typeface="Calibri"/>
                <a:sym typeface="Calibri"/>
              </a:rPr>
              <a:t>Agenda</a:t>
            </a:r>
            <a:endParaRPr/>
          </a:p>
          <a:p>
            <a:pPr indent="-285750" lvl="0" marL="285750" marR="0" rtl="0" algn="l">
              <a:spcBef>
                <a:spcPts val="0"/>
              </a:spcBef>
              <a:spcAft>
                <a:spcPts val="0"/>
              </a:spcAft>
              <a:buClr>
                <a:schemeClr val="dk1"/>
              </a:buClr>
              <a:buSzPts val="1800"/>
              <a:buFont typeface="Arial"/>
              <a:buChar char="•"/>
            </a:pPr>
            <a:r>
              <a:rPr lang="en-GB" sz="1800">
                <a:solidFill>
                  <a:schemeClr val="dk1"/>
                </a:solidFill>
                <a:latin typeface="Calibri"/>
                <a:ea typeface="Calibri"/>
                <a:cs typeface="Calibri"/>
                <a:sym typeface="Calibri"/>
              </a:rPr>
              <a:t>Review of the year so far and reminders</a:t>
            </a:r>
            <a:endParaRPr/>
          </a:p>
          <a:p>
            <a:pPr indent="-285750" lvl="0" marL="285750" marR="0" rtl="0" algn="l">
              <a:spcBef>
                <a:spcPts val="0"/>
              </a:spcBef>
              <a:spcAft>
                <a:spcPts val="0"/>
              </a:spcAft>
              <a:buClr>
                <a:schemeClr val="dk1"/>
              </a:buClr>
              <a:buSzPts val="1800"/>
              <a:buFont typeface="Arial"/>
              <a:buChar char="•"/>
            </a:pPr>
            <a:r>
              <a:rPr lang="en-GB" sz="1800">
                <a:solidFill>
                  <a:schemeClr val="dk1"/>
                </a:solidFill>
                <a:latin typeface="Calibri"/>
                <a:ea typeface="Calibri"/>
                <a:cs typeface="Calibri"/>
                <a:sym typeface="Calibri"/>
              </a:rPr>
              <a:t>DEC principle thoughts</a:t>
            </a:r>
            <a:endParaRPr/>
          </a:p>
          <a:p>
            <a:pPr indent="-285750" lvl="0" marL="285750" marR="0" rtl="0" algn="l">
              <a:spcBef>
                <a:spcPts val="0"/>
              </a:spcBef>
              <a:spcAft>
                <a:spcPts val="0"/>
              </a:spcAft>
              <a:buClr>
                <a:schemeClr val="dk1"/>
              </a:buClr>
              <a:buSzPts val="1800"/>
              <a:buFont typeface="Arial"/>
              <a:buChar char="•"/>
            </a:pPr>
            <a:r>
              <a:rPr lang="en-GB" sz="1800">
                <a:solidFill>
                  <a:schemeClr val="dk1"/>
                </a:solidFill>
                <a:latin typeface="Calibri"/>
                <a:ea typeface="Calibri"/>
                <a:cs typeface="Calibri"/>
                <a:sym typeface="Calibri"/>
              </a:rPr>
              <a:t>Updates from the history teaching world</a:t>
            </a:r>
            <a:endParaRPr/>
          </a:p>
          <a:p>
            <a:pPr indent="-285750" lvl="0" marL="285750" marR="0" rtl="0" algn="l">
              <a:spcBef>
                <a:spcPts val="0"/>
              </a:spcBef>
              <a:spcAft>
                <a:spcPts val="0"/>
              </a:spcAft>
              <a:buClr>
                <a:schemeClr val="dk1"/>
              </a:buClr>
              <a:buSzPts val="1800"/>
              <a:buFont typeface="Arial"/>
              <a:buChar char="•"/>
            </a:pPr>
            <a:r>
              <a:rPr lang="en-GB" sz="1800">
                <a:solidFill>
                  <a:schemeClr val="dk1"/>
                </a:solidFill>
                <a:latin typeface="Calibri"/>
                <a:ea typeface="Calibri"/>
                <a:cs typeface="Calibri"/>
                <a:sym typeface="Calibri"/>
              </a:rPr>
              <a:t>Ofsted prep and CCF shared thinking</a:t>
            </a:r>
            <a:endParaRPr/>
          </a:p>
          <a:p>
            <a:pPr indent="-285750" lvl="0" marL="285750" marR="0" rtl="0" algn="l">
              <a:spcBef>
                <a:spcPts val="0"/>
              </a:spcBef>
              <a:spcAft>
                <a:spcPts val="0"/>
              </a:spcAft>
              <a:buClr>
                <a:schemeClr val="dk1"/>
              </a:buClr>
              <a:buSzPts val="1800"/>
              <a:buFont typeface="Arial"/>
              <a:buChar char="•"/>
            </a:pPr>
            <a:r>
              <a:rPr lang="en-GB" sz="1800">
                <a:solidFill>
                  <a:schemeClr val="dk1"/>
                </a:solidFill>
                <a:latin typeface="Calibri"/>
                <a:ea typeface="Calibri"/>
                <a:cs typeface="Calibri"/>
                <a:sym typeface="Calibri"/>
              </a:rPr>
              <a:t>Research feedback and developing a CPD community: P2 and Ass3</a:t>
            </a:r>
            <a:endParaRPr/>
          </a:p>
          <a:p>
            <a:pPr indent="-285750" lvl="0" marL="285750" marR="0" rtl="0" algn="l">
              <a:spcBef>
                <a:spcPts val="0"/>
              </a:spcBef>
              <a:spcAft>
                <a:spcPts val="0"/>
              </a:spcAft>
              <a:buClr>
                <a:schemeClr val="dk1"/>
              </a:buClr>
              <a:buSzPts val="1800"/>
              <a:buFont typeface="Arial"/>
              <a:buChar char="•"/>
            </a:pPr>
            <a:r>
              <a:rPr lang="en-GB" sz="1800">
                <a:solidFill>
                  <a:schemeClr val="dk1"/>
                </a:solidFill>
                <a:latin typeface="Calibri"/>
                <a:ea typeface="Calibri"/>
                <a:cs typeface="Calibri"/>
                <a:sym typeface="Calibri"/>
              </a:rPr>
              <a:t>Subject specific CPD for mentors</a:t>
            </a:r>
            <a:endParaRPr sz="18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6"/>
          <p:cNvSpPr txBox="1"/>
          <p:nvPr>
            <p:ph type="ctrTitle"/>
          </p:nvPr>
        </p:nvSpPr>
        <p:spPr>
          <a:xfrm>
            <a:off x="390769" y="790903"/>
            <a:ext cx="6578649" cy="77091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800"/>
              <a:buFont typeface="Calibri"/>
              <a:buNone/>
            </a:pPr>
            <a:r>
              <a:rPr lang="en-GB"/>
              <a:t>2021-22: so far, so good! </a:t>
            </a:r>
            <a:endParaRPr/>
          </a:p>
        </p:txBody>
      </p:sp>
      <p:sp>
        <p:nvSpPr>
          <p:cNvPr id="106" name="Google Shape;106;p16"/>
          <p:cNvSpPr txBox="1"/>
          <p:nvPr>
            <p:ph idx="3" type="body"/>
          </p:nvPr>
        </p:nvSpPr>
        <p:spPr>
          <a:xfrm>
            <a:off x="390956" y="1681843"/>
            <a:ext cx="10964797" cy="4385259"/>
          </a:xfrm>
          <a:prstGeom prst="rect">
            <a:avLst/>
          </a:prstGeom>
          <a:noFill/>
          <a:ln>
            <a:noFill/>
          </a:ln>
        </p:spPr>
        <p:txBody>
          <a:bodyPr anchorCtr="0" anchor="t" bIns="45700" lIns="91425" spcFirstLastPara="1" rIns="91425" wrap="square" tIns="45700">
            <a:noAutofit/>
          </a:bodyPr>
          <a:lstStyle/>
          <a:p>
            <a:pPr indent="-571500" lvl="0" marL="571500" rtl="0" algn="l">
              <a:lnSpc>
                <a:spcPct val="90000"/>
              </a:lnSpc>
              <a:spcBef>
                <a:spcPts val="0"/>
              </a:spcBef>
              <a:spcAft>
                <a:spcPts val="0"/>
              </a:spcAft>
              <a:buClr>
                <a:schemeClr val="dk2"/>
              </a:buClr>
              <a:buSzPts val="1280"/>
              <a:buChar char="▪"/>
            </a:pPr>
            <a:r>
              <a:rPr lang="en-GB" sz="1600">
                <a:solidFill>
                  <a:schemeClr val="dk2"/>
                </a:solidFill>
              </a:rPr>
              <a:t>Induction Week starts 13</a:t>
            </a:r>
            <a:r>
              <a:rPr baseline="30000" lang="en-GB" sz="1600">
                <a:solidFill>
                  <a:schemeClr val="dk2"/>
                </a:solidFill>
              </a:rPr>
              <a:t>th</a:t>
            </a:r>
            <a:r>
              <a:rPr lang="en-GB" sz="1600">
                <a:solidFill>
                  <a:schemeClr val="dk2"/>
                </a:solidFill>
              </a:rPr>
              <a:t> September</a:t>
            </a:r>
            <a:endParaRPr/>
          </a:p>
          <a:p>
            <a:pPr indent="-571500" lvl="0" marL="571500" rtl="0" algn="l">
              <a:lnSpc>
                <a:spcPct val="90000"/>
              </a:lnSpc>
              <a:spcBef>
                <a:spcPts val="1000"/>
              </a:spcBef>
              <a:spcAft>
                <a:spcPts val="0"/>
              </a:spcAft>
              <a:buClr>
                <a:schemeClr val="dk2"/>
              </a:buClr>
              <a:buSzPts val="1280"/>
              <a:buChar char="▪"/>
            </a:pPr>
            <a:r>
              <a:rPr lang="en-GB" sz="1600">
                <a:solidFill>
                  <a:schemeClr val="dk2"/>
                </a:solidFill>
              </a:rPr>
              <a:t>Trainees in school Tuesday and Thursday from 21</a:t>
            </a:r>
            <a:r>
              <a:rPr baseline="30000" lang="en-GB" sz="1600">
                <a:solidFill>
                  <a:schemeClr val="dk2"/>
                </a:solidFill>
              </a:rPr>
              <a:t>st</a:t>
            </a:r>
            <a:r>
              <a:rPr lang="en-GB" sz="1600">
                <a:solidFill>
                  <a:schemeClr val="dk2"/>
                </a:solidFill>
              </a:rPr>
              <a:t> September to 21</a:t>
            </a:r>
            <a:r>
              <a:rPr baseline="30000" lang="en-GB" sz="1600">
                <a:solidFill>
                  <a:schemeClr val="dk2"/>
                </a:solidFill>
              </a:rPr>
              <a:t>st</a:t>
            </a:r>
            <a:r>
              <a:rPr lang="en-GB" sz="1600">
                <a:solidFill>
                  <a:schemeClr val="dk2"/>
                </a:solidFill>
              </a:rPr>
              <a:t> October – Assignment One</a:t>
            </a:r>
            <a:endParaRPr/>
          </a:p>
          <a:p>
            <a:pPr indent="-571500" lvl="0" marL="571500" rtl="0" algn="l">
              <a:lnSpc>
                <a:spcPct val="90000"/>
              </a:lnSpc>
              <a:spcBef>
                <a:spcPts val="1000"/>
              </a:spcBef>
              <a:spcAft>
                <a:spcPts val="0"/>
              </a:spcAft>
              <a:buClr>
                <a:schemeClr val="dk2"/>
              </a:buClr>
              <a:buSzPts val="1280"/>
              <a:buChar char="▪"/>
            </a:pPr>
            <a:r>
              <a:rPr lang="en-GB" sz="1600">
                <a:solidFill>
                  <a:schemeClr val="dk2"/>
                </a:solidFill>
              </a:rPr>
              <a:t>Placement One Block One: Tuesday 2</a:t>
            </a:r>
            <a:r>
              <a:rPr baseline="30000" lang="en-GB" sz="1600">
                <a:solidFill>
                  <a:schemeClr val="dk2"/>
                </a:solidFill>
              </a:rPr>
              <a:t>nd</a:t>
            </a:r>
            <a:r>
              <a:rPr lang="en-GB" sz="1600">
                <a:solidFill>
                  <a:schemeClr val="dk2"/>
                </a:solidFill>
              </a:rPr>
              <a:t> November to Friday 10</a:t>
            </a:r>
            <a:r>
              <a:rPr baseline="30000" lang="en-GB" sz="1600">
                <a:solidFill>
                  <a:schemeClr val="dk2"/>
                </a:solidFill>
              </a:rPr>
              <a:t>th</a:t>
            </a:r>
            <a:r>
              <a:rPr lang="en-GB" sz="1600">
                <a:solidFill>
                  <a:schemeClr val="dk2"/>
                </a:solidFill>
              </a:rPr>
              <a:t> December – Review One</a:t>
            </a:r>
            <a:endParaRPr/>
          </a:p>
          <a:p>
            <a:pPr indent="-571500" lvl="1" marL="1235043" rtl="0" algn="l">
              <a:lnSpc>
                <a:spcPct val="90000"/>
              </a:lnSpc>
              <a:spcBef>
                <a:spcPts val="500"/>
              </a:spcBef>
              <a:spcAft>
                <a:spcPts val="0"/>
              </a:spcAft>
              <a:buClr>
                <a:schemeClr val="dk2"/>
              </a:buClr>
              <a:buSzPts val="1600"/>
              <a:buChar char="•"/>
            </a:pPr>
            <a:r>
              <a:rPr i="1" lang="en-GB" sz="1600">
                <a:solidFill>
                  <a:schemeClr val="dk2"/>
                </a:solidFill>
              </a:rPr>
              <a:t>8-12 full and deliberate lessons – lots of other parts – observations - mentor-trainee shared reading – reading for Assignment Two – subject knowledge work – teacher talk peer project  </a:t>
            </a:r>
            <a:endParaRPr sz="1600">
              <a:solidFill>
                <a:schemeClr val="dk2"/>
              </a:solidFill>
            </a:endParaRPr>
          </a:p>
          <a:p>
            <a:pPr indent="-571500" lvl="0" marL="571500" rtl="0" algn="l">
              <a:lnSpc>
                <a:spcPct val="90000"/>
              </a:lnSpc>
              <a:spcBef>
                <a:spcPts val="1000"/>
              </a:spcBef>
              <a:spcAft>
                <a:spcPts val="0"/>
              </a:spcAft>
              <a:buClr>
                <a:schemeClr val="dk2"/>
              </a:buClr>
              <a:buSzPts val="1280"/>
              <a:buChar char="▪"/>
            </a:pPr>
            <a:r>
              <a:rPr lang="en-GB" sz="1600">
                <a:solidFill>
                  <a:schemeClr val="dk2"/>
                </a:solidFill>
              </a:rPr>
              <a:t>Placement Two Block Two from Monday 10</a:t>
            </a:r>
            <a:r>
              <a:rPr baseline="30000" lang="en-GB" sz="1600">
                <a:solidFill>
                  <a:schemeClr val="dk2"/>
                </a:solidFill>
              </a:rPr>
              <a:t>th</a:t>
            </a:r>
            <a:r>
              <a:rPr lang="en-GB" sz="1600">
                <a:solidFill>
                  <a:schemeClr val="dk2"/>
                </a:solidFill>
              </a:rPr>
              <a:t> January to Friday 4</a:t>
            </a:r>
            <a:r>
              <a:rPr baseline="30000" lang="en-GB" sz="1600">
                <a:solidFill>
                  <a:schemeClr val="dk2"/>
                </a:solidFill>
              </a:rPr>
              <a:t>th</a:t>
            </a:r>
            <a:r>
              <a:rPr lang="en-GB" sz="1600">
                <a:solidFill>
                  <a:schemeClr val="dk2"/>
                </a:solidFill>
              </a:rPr>
              <a:t> February – Assignment Two and Review Two</a:t>
            </a:r>
            <a:endParaRPr/>
          </a:p>
          <a:p>
            <a:pPr indent="-571500" lvl="1" marL="1235043" rtl="0" algn="l">
              <a:lnSpc>
                <a:spcPct val="90000"/>
              </a:lnSpc>
              <a:spcBef>
                <a:spcPts val="500"/>
              </a:spcBef>
              <a:spcAft>
                <a:spcPts val="0"/>
              </a:spcAft>
              <a:buClr>
                <a:schemeClr val="dk2"/>
              </a:buClr>
              <a:buSzPts val="1600"/>
              <a:buChar char="•"/>
            </a:pPr>
            <a:r>
              <a:rPr i="1" lang="en-GB" sz="1600">
                <a:solidFill>
                  <a:schemeClr val="dk2"/>
                </a:solidFill>
              </a:rPr>
              <a:t>work up to 50% timetable - subject knowledge work – mentor-trainee shared reading – Assignment Two</a:t>
            </a:r>
            <a:endParaRPr/>
          </a:p>
          <a:p>
            <a:pPr indent="-571500" lvl="0" marL="571500" rtl="0" algn="l">
              <a:lnSpc>
                <a:spcPct val="90000"/>
              </a:lnSpc>
              <a:spcBef>
                <a:spcPts val="1000"/>
              </a:spcBef>
              <a:spcAft>
                <a:spcPts val="0"/>
              </a:spcAft>
              <a:buClr>
                <a:schemeClr val="dk1"/>
              </a:buClr>
              <a:buSzPts val="1600"/>
              <a:buChar char="▪"/>
            </a:pPr>
            <a:r>
              <a:rPr b="1" lang="en-GB"/>
              <a:t>Visits to Placement Two School: Tuesday 8</a:t>
            </a:r>
            <a:r>
              <a:rPr b="1" baseline="30000" lang="en-GB"/>
              <a:t>th</a:t>
            </a:r>
            <a:r>
              <a:rPr b="1" lang="en-GB"/>
              <a:t> and Thursday 10</a:t>
            </a:r>
            <a:r>
              <a:rPr b="1" baseline="30000" lang="en-GB"/>
              <a:t>th</a:t>
            </a:r>
            <a:r>
              <a:rPr b="1" lang="en-GB"/>
              <a:t> February</a:t>
            </a:r>
            <a:endParaRPr/>
          </a:p>
          <a:p>
            <a:pPr indent="-571500" lvl="0" marL="571500" rtl="0" algn="l">
              <a:lnSpc>
                <a:spcPct val="90000"/>
              </a:lnSpc>
              <a:spcBef>
                <a:spcPts val="1000"/>
              </a:spcBef>
              <a:spcAft>
                <a:spcPts val="0"/>
              </a:spcAft>
              <a:buClr>
                <a:schemeClr val="dk1"/>
              </a:buClr>
              <a:buSzPts val="1600"/>
              <a:buChar char="▪"/>
            </a:pPr>
            <a:r>
              <a:rPr b="1" lang="en-GB"/>
              <a:t>Placement Two from Monday 14</a:t>
            </a:r>
            <a:r>
              <a:rPr b="1" baseline="30000" lang="en-GB"/>
              <a:t>th</a:t>
            </a:r>
            <a:r>
              <a:rPr b="1" lang="en-GB"/>
              <a:t> February to Friday 20</a:t>
            </a:r>
            <a:r>
              <a:rPr b="1" baseline="30000" lang="en-GB"/>
              <a:t>th</a:t>
            </a:r>
            <a:r>
              <a:rPr b="1" lang="en-GB"/>
              <a:t> May – Review 3 (25</a:t>
            </a:r>
            <a:r>
              <a:rPr b="1" baseline="30000" lang="en-GB"/>
              <a:t>th</a:t>
            </a:r>
            <a:r>
              <a:rPr b="1" lang="en-GB"/>
              <a:t> March), Univ Recall Day (25</a:t>
            </a:r>
            <a:r>
              <a:rPr b="1" baseline="30000" lang="en-GB"/>
              <a:t>th</a:t>
            </a:r>
            <a:r>
              <a:rPr b="1" lang="en-GB"/>
              <a:t> March), Review 4 (13</a:t>
            </a:r>
            <a:r>
              <a:rPr b="1" baseline="30000" lang="en-GB"/>
              <a:t>th</a:t>
            </a:r>
            <a:r>
              <a:rPr b="1" lang="en-GB"/>
              <a:t> May), Assignment Three. + SD Days</a:t>
            </a:r>
            <a:endParaRPr/>
          </a:p>
          <a:p>
            <a:pPr indent="-571500" lvl="1" marL="1235043" rtl="0" algn="l">
              <a:lnSpc>
                <a:spcPct val="90000"/>
              </a:lnSpc>
              <a:spcBef>
                <a:spcPts val="500"/>
              </a:spcBef>
              <a:spcAft>
                <a:spcPts val="0"/>
              </a:spcAft>
              <a:buClr>
                <a:schemeClr val="dk1"/>
              </a:buClr>
              <a:buSzPts val="2000"/>
              <a:buChar char="•"/>
            </a:pPr>
            <a:r>
              <a:rPr b="1" i="1" lang="en-GB"/>
              <a:t>Work back up to 50% quickly – up to 70/80% by last two weeks - Assignment three – trainee-mentor shared discussions </a:t>
            </a:r>
            <a:endParaRPr/>
          </a:p>
          <a:p>
            <a:pPr indent="-469900" lvl="0" marL="571500" rtl="0" algn="l">
              <a:lnSpc>
                <a:spcPct val="90000"/>
              </a:lnSpc>
              <a:spcBef>
                <a:spcPts val="1000"/>
              </a:spcBef>
              <a:spcAft>
                <a:spcPts val="0"/>
              </a:spcAft>
              <a:buClr>
                <a:schemeClr val="dk1"/>
              </a:buClr>
              <a:buSzPts val="1600"/>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9" st="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7"/>
          <p:cNvSpPr txBox="1"/>
          <p:nvPr>
            <p:ph type="ctrTitle"/>
          </p:nvPr>
        </p:nvSpPr>
        <p:spPr>
          <a:xfrm>
            <a:off x="390769" y="790903"/>
            <a:ext cx="6516347" cy="77091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800"/>
              <a:buFont typeface="Calibri"/>
              <a:buNone/>
            </a:pPr>
            <a:r>
              <a:rPr lang="en-GB"/>
              <a:t>First thoughts…</a:t>
            </a:r>
            <a:endParaRPr/>
          </a:p>
        </p:txBody>
      </p:sp>
      <p:sp>
        <p:nvSpPr>
          <p:cNvPr id="113" name="Google Shape;113;p17"/>
          <p:cNvSpPr txBox="1"/>
          <p:nvPr>
            <p:ph idx="1" type="subTitle"/>
          </p:nvPr>
        </p:nvSpPr>
        <p:spPr>
          <a:xfrm>
            <a:off x="390769" y="1561815"/>
            <a:ext cx="6516347" cy="545868"/>
          </a:xfrm>
          <a:prstGeom prst="rect">
            <a:avLst/>
          </a:prstGeom>
          <a:noFill/>
          <a:ln>
            <a:noFill/>
          </a:ln>
        </p:spPr>
        <p:txBody>
          <a:bodyPr anchorCtr="0" anchor="t" bIns="45700" lIns="91425" spcFirstLastPara="1" rIns="91425" wrap="square" tIns="45700">
            <a:normAutofit/>
          </a:bodyPr>
          <a:lstStyle/>
          <a:p>
            <a:pPr indent="0" lvl="0" marL="0" marR="0" rtl="0" algn="l">
              <a:lnSpc>
                <a:spcPct val="100000"/>
              </a:lnSpc>
              <a:spcBef>
                <a:spcPts val="0"/>
              </a:spcBef>
              <a:spcAft>
                <a:spcPts val="0"/>
              </a:spcAft>
              <a:buClr>
                <a:srgbClr val="25303B"/>
              </a:buClr>
              <a:buSzPts val="2500"/>
              <a:buFont typeface="Arial"/>
              <a:buNone/>
            </a:pPr>
            <a:r>
              <a:rPr lang="en-GB"/>
              <a:t>Draft DEC principles</a:t>
            </a:r>
            <a:endParaRPr/>
          </a:p>
        </p:txBody>
      </p:sp>
      <p:sp>
        <p:nvSpPr>
          <p:cNvPr id="114" name="Google Shape;114;p17"/>
          <p:cNvSpPr txBox="1"/>
          <p:nvPr/>
        </p:nvSpPr>
        <p:spPr>
          <a:xfrm>
            <a:off x="390769" y="2360429"/>
            <a:ext cx="10964797" cy="3827176"/>
          </a:xfrm>
          <a:prstGeom prst="rect">
            <a:avLst/>
          </a:prstGeom>
          <a:noFill/>
          <a:ln>
            <a:noFill/>
          </a:ln>
        </p:spPr>
        <p:txBody>
          <a:bodyPr anchorCtr="0" anchor="t" bIns="40825" lIns="81650" spcFirstLastPara="1" rIns="81650" wrap="square" tIns="40825">
            <a:noAutofit/>
          </a:bodyPr>
          <a:lstStyle/>
          <a:p>
            <a:pPr indent="-342900" lvl="0" marL="342900" marR="0" rtl="0" algn="l">
              <a:spcBef>
                <a:spcPts val="0"/>
              </a:spcBef>
              <a:spcAft>
                <a:spcPts val="0"/>
              </a:spcAft>
              <a:buClr>
                <a:srgbClr val="25303B"/>
              </a:buClr>
              <a:buSzPts val="1440"/>
              <a:buFont typeface="Calibri"/>
              <a:buAutoNum type="arabicPeriod"/>
            </a:pPr>
            <a:r>
              <a:rPr lang="en-GB" sz="1800" cap="none">
                <a:solidFill>
                  <a:srgbClr val="25303B"/>
                </a:solidFill>
                <a:latin typeface="Calibri"/>
                <a:ea typeface="Calibri"/>
                <a:cs typeface="Calibri"/>
                <a:sym typeface="Calibri"/>
              </a:rPr>
              <a:t>Principle of </a:t>
            </a:r>
            <a:r>
              <a:rPr b="1" lang="en-GB" sz="1800" cap="none">
                <a:solidFill>
                  <a:srgbClr val="25303B"/>
                </a:solidFill>
                <a:latin typeface="Calibri"/>
                <a:ea typeface="Calibri"/>
                <a:cs typeface="Calibri"/>
                <a:sym typeface="Calibri"/>
              </a:rPr>
              <a:t>All</a:t>
            </a:r>
            <a:r>
              <a:rPr lang="en-GB" sz="1800" cap="none">
                <a:solidFill>
                  <a:srgbClr val="25303B"/>
                </a:solidFill>
                <a:latin typeface="Calibri"/>
                <a:ea typeface="Calibri"/>
                <a:cs typeface="Calibri"/>
                <a:sym typeface="Calibri"/>
              </a:rPr>
              <a:t> - responsibility of all department members to commit to self-educate ourselves throughout our programme and research experiences whether as a teacher, learner, researcher or graduate. </a:t>
            </a:r>
            <a:endParaRPr sz="1800" cap="none">
              <a:solidFill>
                <a:srgbClr val="25303B"/>
              </a:solidFill>
              <a:latin typeface="Calibri"/>
              <a:ea typeface="Calibri"/>
              <a:cs typeface="Calibri"/>
              <a:sym typeface="Calibri"/>
            </a:endParaRPr>
          </a:p>
          <a:p>
            <a:pPr indent="-342900" lvl="0" marL="342900" marR="0" rtl="0" algn="l">
              <a:spcBef>
                <a:spcPts val="360"/>
              </a:spcBef>
              <a:spcAft>
                <a:spcPts val="0"/>
              </a:spcAft>
              <a:buClr>
                <a:srgbClr val="25303B"/>
              </a:buClr>
              <a:buSzPts val="1440"/>
              <a:buFont typeface="Calibri"/>
              <a:buAutoNum type="arabicPeriod"/>
            </a:pPr>
            <a:r>
              <a:rPr lang="en-GB" sz="1800" cap="none">
                <a:solidFill>
                  <a:srgbClr val="25303B"/>
                </a:solidFill>
                <a:latin typeface="Calibri"/>
                <a:ea typeface="Calibri"/>
                <a:cs typeface="Calibri"/>
                <a:sym typeface="Calibri"/>
              </a:rPr>
              <a:t>Principle of </a:t>
            </a:r>
            <a:r>
              <a:rPr b="1" lang="en-GB" sz="1800" cap="none">
                <a:solidFill>
                  <a:srgbClr val="25303B"/>
                </a:solidFill>
                <a:latin typeface="Calibri"/>
                <a:ea typeface="Calibri"/>
                <a:cs typeface="Calibri"/>
                <a:sym typeface="Calibri"/>
              </a:rPr>
              <a:t>Diversity</a:t>
            </a:r>
            <a:r>
              <a:rPr lang="en-GB" sz="1800" cap="none">
                <a:solidFill>
                  <a:srgbClr val="25303B"/>
                </a:solidFill>
                <a:latin typeface="Calibri"/>
                <a:ea typeface="Calibri"/>
                <a:cs typeface="Calibri"/>
                <a:sym typeface="Calibri"/>
              </a:rPr>
              <a:t> - commitment to represent all voices in all that we research, teach, and in how we choose to educate others. Representing the voices of minority ethnic, LGBTQ+, gender, disability, faith/non-faith, age (i.e. all equality act groups) throughout all programmes and research. </a:t>
            </a:r>
            <a:endParaRPr sz="1800" cap="none">
              <a:solidFill>
                <a:srgbClr val="25303B"/>
              </a:solidFill>
              <a:latin typeface="Calibri"/>
              <a:ea typeface="Calibri"/>
              <a:cs typeface="Calibri"/>
              <a:sym typeface="Calibri"/>
            </a:endParaRPr>
          </a:p>
          <a:p>
            <a:pPr indent="-342900" lvl="0" marL="342900" marR="0" rtl="0" algn="l">
              <a:spcBef>
                <a:spcPts val="360"/>
              </a:spcBef>
              <a:spcAft>
                <a:spcPts val="0"/>
              </a:spcAft>
              <a:buClr>
                <a:srgbClr val="25303B"/>
              </a:buClr>
              <a:buSzPts val="1440"/>
              <a:buFont typeface="Calibri"/>
              <a:buAutoNum type="arabicPeriod"/>
            </a:pPr>
            <a:r>
              <a:rPr lang="en-GB" sz="1800" cap="none">
                <a:solidFill>
                  <a:srgbClr val="25303B"/>
                </a:solidFill>
                <a:latin typeface="Calibri"/>
                <a:ea typeface="Calibri"/>
                <a:cs typeface="Calibri"/>
                <a:sym typeface="Calibri"/>
              </a:rPr>
              <a:t>Principle of </a:t>
            </a:r>
            <a:r>
              <a:rPr b="1" lang="en-GB" sz="1800" cap="none">
                <a:solidFill>
                  <a:srgbClr val="25303B"/>
                </a:solidFill>
                <a:latin typeface="Calibri"/>
                <a:ea typeface="Calibri"/>
                <a:cs typeface="Calibri"/>
                <a:sym typeface="Calibri"/>
              </a:rPr>
              <a:t>Internationalisation</a:t>
            </a:r>
            <a:r>
              <a:rPr lang="en-GB" sz="1800" cap="none">
                <a:solidFill>
                  <a:srgbClr val="25303B"/>
                </a:solidFill>
                <a:latin typeface="Calibri"/>
                <a:ea typeface="Calibri"/>
                <a:cs typeface="Calibri"/>
                <a:sym typeface="Calibri"/>
              </a:rPr>
              <a:t> - commitment to teach, learn and research beyond just ideas of western education values.</a:t>
            </a:r>
            <a:endParaRPr sz="1800" cap="none">
              <a:solidFill>
                <a:srgbClr val="25303B"/>
              </a:solidFill>
              <a:latin typeface="Calibri"/>
              <a:ea typeface="Calibri"/>
              <a:cs typeface="Calibri"/>
              <a:sym typeface="Calibri"/>
            </a:endParaRPr>
          </a:p>
          <a:p>
            <a:pPr indent="-342900" lvl="0" marL="342900" marR="0" rtl="0" algn="l">
              <a:spcBef>
                <a:spcPts val="360"/>
              </a:spcBef>
              <a:spcAft>
                <a:spcPts val="0"/>
              </a:spcAft>
              <a:buClr>
                <a:srgbClr val="25303B"/>
              </a:buClr>
              <a:buSzPts val="1440"/>
              <a:buFont typeface="Calibri"/>
              <a:buAutoNum type="arabicPeriod"/>
            </a:pPr>
            <a:r>
              <a:rPr lang="en-GB" sz="1800" cap="none">
                <a:solidFill>
                  <a:srgbClr val="25303B"/>
                </a:solidFill>
                <a:latin typeface="Calibri"/>
                <a:ea typeface="Calibri"/>
                <a:cs typeface="Calibri"/>
                <a:sym typeface="Calibri"/>
              </a:rPr>
              <a:t>Principle of </a:t>
            </a:r>
            <a:r>
              <a:rPr b="1" lang="en-GB" sz="1800" cap="none">
                <a:solidFill>
                  <a:srgbClr val="25303B"/>
                </a:solidFill>
                <a:latin typeface="Calibri"/>
                <a:ea typeface="Calibri"/>
                <a:cs typeface="Calibri"/>
                <a:sym typeface="Calibri"/>
              </a:rPr>
              <a:t>Sustainability</a:t>
            </a:r>
            <a:r>
              <a:rPr lang="en-GB" sz="1800" cap="none">
                <a:solidFill>
                  <a:srgbClr val="25303B"/>
                </a:solidFill>
                <a:latin typeface="Calibri"/>
                <a:ea typeface="Calibri"/>
                <a:cs typeface="Calibri"/>
                <a:sym typeface="Calibri"/>
              </a:rPr>
              <a:t> - commitment to raising awareness of a sustainable education that acknowledges the impact of climate change on our past, present and future </a:t>
            </a:r>
            <a:endParaRPr sz="1800" cap="none">
              <a:solidFill>
                <a:srgbClr val="25303B"/>
              </a:solidFill>
              <a:latin typeface="Calibri"/>
              <a:ea typeface="Calibri"/>
              <a:cs typeface="Calibri"/>
              <a:sym typeface="Calibri"/>
            </a:endParaRPr>
          </a:p>
          <a:p>
            <a:pPr indent="-342900" lvl="0" marL="342900" marR="0" rtl="0" algn="l">
              <a:spcBef>
                <a:spcPts val="360"/>
              </a:spcBef>
              <a:spcAft>
                <a:spcPts val="0"/>
              </a:spcAft>
              <a:buClr>
                <a:srgbClr val="25303B"/>
              </a:buClr>
              <a:buSzPts val="1440"/>
              <a:buFont typeface="Calibri"/>
              <a:buAutoNum type="arabicPeriod"/>
            </a:pPr>
            <a:r>
              <a:rPr lang="en-GB" sz="1800" cap="none">
                <a:solidFill>
                  <a:srgbClr val="25303B"/>
                </a:solidFill>
                <a:latin typeface="Calibri"/>
                <a:ea typeface="Calibri"/>
                <a:cs typeface="Calibri"/>
                <a:sym typeface="Calibri"/>
              </a:rPr>
              <a:t>Principle of </a:t>
            </a:r>
            <a:r>
              <a:rPr b="1" lang="en-GB" sz="1800" cap="none">
                <a:solidFill>
                  <a:srgbClr val="25303B"/>
                </a:solidFill>
                <a:latin typeface="Calibri"/>
                <a:ea typeface="Calibri"/>
                <a:cs typeface="Calibri"/>
                <a:sym typeface="Calibri"/>
              </a:rPr>
              <a:t>Community</a:t>
            </a:r>
            <a:r>
              <a:rPr lang="en-GB" sz="1800" cap="none">
                <a:solidFill>
                  <a:srgbClr val="25303B"/>
                </a:solidFill>
                <a:latin typeface="Calibri"/>
                <a:ea typeface="Calibri"/>
                <a:cs typeface="Calibri"/>
                <a:sym typeface="Calibri"/>
              </a:rPr>
              <a:t> - commitment to recognising the lived experience of those in our community (university, city, county and region) to illuminate our teaching, learning, research and impact as starting points.</a:t>
            </a:r>
            <a:endParaRPr sz="1800" cap="none">
              <a:solidFill>
                <a:srgbClr val="25303B"/>
              </a:solidFill>
              <a:latin typeface="Calibri"/>
              <a:ea typeface="Calibri"/>
              <a:cs typeface="Calibri"/>
              <a:sym typeface="Calibri"/>
            </a:endParaRPr>
          </a:p>
          <a:p>
            <a:pPr indent="-241300" lvl="0" marL="342900" marR="0" rtl="0" algn="l">
              <a:spcBef>
                <a:spcPts val="400"/>
              </a:spcBef>
              <a:spcAft>
                <a:spcPts val="0"/>
              </a:spcAft>
              <a:buClr>
                <a:srgbClr val="25303B"/>
              </a:buClr>
              <a:buSzPts val="1600"/>
              <a:buFont typeface="Noto Sans Symbols"/>
              <a:buNone/>
            </a:pPr>
            <a:r>
              <a:t/>
            </a:r>
            <a:endParaRPr sz="2000" cap="none">
              <a:solidFill>
                <a:srgbClr val="25303B"/>
              </a:solidFill>
              <a:latin typeface="Calibri"/>
              <a:ea typeface="Calibri"/>
              <a:cs typeface="Calibri"/>
              <a:sym typeface="Calibri"/>
            </a:endParaRPr>
          </a:p>
          <a:p>
            <a:pPr indent="-241300" lvl="0" marL="342900" marR="0" rtl="0" algn="l">
              <a:spcBef>
                <a:spcPts val="400"/>
              </a:spcBef>
              <a:spcAft>
                <a:spcPts val="0"/>
              </a:spcAft>
              <a:buClr>
                <a:srgbClr val="25303B"/>
              </a:buClr>
              <a:buSzPts val="1600"/>
              <a:buFont typeface="Noto Sans Symbols"/>
              <a:buNone/>
            </a:pPr>
            <a:r>
              <a:t/>
            </a:r>
            <a:endParaRPr sz="2000" cap="none">
              <a:solidFill>
                <a:srgbClr val="25303B"/>
              </a:solidFill>
              <a:latin typeface="Calibri"/>
              <a:ea typeface="Calibri"/>
              <a:cs typeface="Calibri"/>
              <a:sym typeface="Calibri"/>
            </a:endParaRPr>
          </a:p>
          <a:p>
            <a:pPr indent="0" lvl="0" marL="0" marR="0" rtl="0" algn="ctr">
              <a:spcBef>
                <a:spcPts val="400"/>
              </a:spcBef>
              <a:spcAft>
                <a:spcPts val="0"/>
              </a:spcAft>
              <a:buClr>
                <a:srgbClr val="25303B"/>
              </a:buClr>
              <a:buSzPts val="1600"/>
              <a:buFont typeface="Noto Sans Symbols"/>
              <a:buNone/>
            </a:pPr>
            <a:r>
              <a:t/>
            </a:r>
            <a:endParaRPr b="1" sz="2000" cap="none">
              <a:solidFill>
                <a:srgbClr val="25303B"/>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8"/>
          <p:cNvSpPr txBox="1"/>
          <p:nvPr>
            <p:ph type="ctrTitle"/>
          </p:nvPr>
        </p:nvSpPr>
        <p:spPr>
          <a:xfrm>
            <a:off x="390769" y="790903"/>
            <a:ext cx="6516347" cy="77091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GB"/>
              <a:t>Some news from the history world</a:t>
            </a:r>
            <a:endParaRPr/>
          </a:p>
        </p:txBody>
      </p:sp>
      <p:sp>
        <p:nvSpPr>
          <p:cNvPr id="121" name="Google Shape;121;p18"/>
          <p:cNvSpPr txBox="1"/>
          <p:nvPr/>
        </p:nvSpPr>
        <p:spPr>
          <a:xfrm>
            <a:off x="390769" y="1945840"/>
            <a:ext cx="10964797" cy="3462043"/>
          </a:xfrm>
          <a:prstGeom prst="rect">
            <a:avLst/>
          </a:prstGeom>
          <a:noFill/>
          <a:ln>
            <a:noFill/>
          </a:ln>
        </p:spPr>
        <p:txBody>
          <a:bodyPr anchorCtr="0" anchor="t" bIns="40825" lIns="81650" spcFirstLastPara="1" rIns="81650" wrap="square" tIns="40825">
            <a:noAutofit/>
          </a:bodyPr>
          <a:lstStyle/>
          <a:p>
            <a:pPr indent="-342900" lvl="0" marL="342900" marR="0" rtl="0" algn="l">
              <a:spcBef>
                <a:spcPts val="0"/>
              </a:spcBef>
              <a:spcAft>
                <a:spcPts val="0"/>
              </a:spcAft>
              <a:buClr>
                <a:srgbClr val="25303B"/>
              </a:buClr>
              <a:buSzPts val="1600"/>
              <a:buFont typeface="Noto Sans Symbols"/>
              <a:buChar char="▪"/>
            </a:pPr>
            <a:r>
              <a:rPr lang="en-GB" sz="2000" u="sng" cap="none">
                <a:solidFill>
                  <a:schemeClr val="hlink"/>
                </a:solidFill>
                <a:latin typeface="Calibri"/>
                <a:ea typeface="Calibri"/>
                <a:cs typeface="Calibri"/>
                <a:sym typeface="Calibri"/>
                <a:hlinkClick r:id="rId3"/>
              </a:rPr>
              <a:t>HA History of All for All </a:t>
            </a:r>
            <a:endParaRPr sz="2000" u="sng" cap="none">
              <a:solidFill>
                <a:schemeClr val="hlink"/>
              </a:solidFill>
              <a:latin typeface="Calibri"/>
              <a:ea typeface="Calibri"/>
              <a:cs typeface="Calibri"/>
              <a:sym typeface="Calibri"/>
              <a:hlinkClick r:id="rId4"/>
            </a:endParaRPr>
          </a:p>
          <a:p>
            <a:pPr indent="-241300" lvl="0" marL="342900" marR="0" rtl="0" algn="l">
              <a:spcBef>
                <a:spcPts val="400"/>
              </a:spcBef>
              <a:spcAft>
                <a:spcPts val="0"/>
              </a:spcAft>
              <a:buClr>
                <a:srgbClr val="25303B"/>
              </a:buClr>
              <a:buSzPts val="1600"/>
              <a:buFont typeface="Noto Sans Symbols"/>
              <a:buNone/>
            </a:pPr>
            <a:r>
              <a:t/>
            </a:r>
            <a:endParaRPr sz="2000" u="sng" cap="none">
              <a:solidFill>
                <a:schemeClr val="hlink"/>
              </a:solidFill>
              <a:latin typeface="Calibri"/>
              <a:ea typeface="Calibri"/>
              <a:cs typeface="Calibri"/>
              <a:sym typeface="Calibri"/>
              <a:hlinkClick r:id="rId5"/>
            </a:endParaRPr>
          </a:p>
          <a:p>
            <a:pPr indent="-342900" lvl="0" marL="342900" marR="0" rtl="0" algn="l">
              <a:spcBef>
                <a:spcPts val="400"/>
              </a:spcBef>
              <a:spcAft>
                <a:spcPts val="0"/>
              </a:spcAft>
              <a:buClr>
                <a:srgbClr val="25303B"/>
              </a:buClr>
              <a:buSzPts val="1600"/>
              <a:buFont typeface="Noto Sans Symbols"/>
              <a:buChar char="▪"/>
            </a:pPr>
            <a:r>
              <a:rPr lang="en-GB" sz="2000" u="sng" cap="none">
                <a:solidFill>
                  <a:schemeClr val="hlink"/>
                </a:solidFill>
                <a:latin typeface="Calibri"/>
                <a:ea typeface="Calibri"/>
                <a:cs typeface="Calibri"/>
                <a:sym typeface="Calibri"/>
                <a:hlinkClick r:id="rId6"/>
              </a:rPr>
              <a:t>Teach Climate History </a:t>
            </a:r>
            <a:r>
              <a:rPr lang="en-GB" sz="2000" cap="none">
                <a:solidFill>
                  <a:srgbClr val="25303B"/>
                </a:solidFill>
                <a:latin typeface="Calibri"/>
                <a:ea typeface="Calibri"/>
                <a:cs typeface="Calibri"/>
                <a:sym typeface="Calibri"/>
              </a:rPr>
              <a:t>- </a:t>
            </a:r>
            <a:r>
              <a:rPr lang="en-GB" sz="2000" u="sng" cap="none">
                <a:solidFill>
                  <a:schemeClr val="hlink"/>
                </a:solidFill>
                <a:latin typeface="Calibri"/>
                <a:ea typeface="Calibri"/>
                <a:cs typeface="Calibri"/>
                <a:sym typeface="Calibri"/>
                <a:hlinkClick r:id="rId7"/>
              </a:rPr>
              <a:t>@teach_climate</a:t>
            </a:r>
            <a:endParaRPr sz="2000" cap="none">
              <a:solidFill>
                <a:srgbClr val="25303B"/>
              </a:solidFill>
              <a:latin typeface="Calibri"/>
              <a:ea typeface="Calibri"/>
              <a:cs typeface="Calibri"/>
              <a:sym typeface="Calibri"/>
            </a:endParaRPr>
          </a:p>
          <a:p>
            <a:pPr indent="-241300" lvl="0" marL="342900" marR="0" rtl="0" algn="l">
              <a:spcBef>
                <a:spcPts val="400"/>
              </a:spcBef>
              <a:spcAft>
                <a:spcPts val="0"/>
              </a:spcAft>
              <a:buClr>
                <a:srgbClr val="25303B"/>
              </a:buClr>
              <a:buSzPts val="1600"/>
              <a:buFont typeface="Noto Sans Symbols"/>
              <a:buNone/>
            </a:pPr>
            <a:r>
              <a:t/>
            </a:r>
            <a:endParaRPr sz="2000" cap="none">
              <a:solidFill>
                <a:srgbClr val="25303B"/>
              </a:solidFill>
              <a:latin typeface="Calibri"/>
              <a:ea typeface="Calibri"/>
              <a:cs typeface="Calibri"/>
              <a:sym typeface="Calibri"/>
            </a:endParaRPr>
          </a:p>
          <a:p>
            <a:pPr indent="-342900" lvl="0" marL="342900" marR="0" rtl="0" algn="l">
              <a:spcBef>
                <a:spcPts val="400"/>
              </a:spcBef>
              <a:spcAft>
                <a:spcPts val="0"/>
              </a:spcAft>
              <a:buClr>
                <a:srgbClr val="25303B"/>
              </a:buClr>
              <a:buSzPts val="1600"/>
              <a:buFont typeface="Noto Sans Symbols"/>
              <a:buChar char="▪"/>
            </a:pPr>
            <a:r>
              <a:rPr lang="en-GB" sz="2000" u="sng" cap="none">
                <a:solidFill>
                  <a:schemeClr val="hlink"/>
                </a:solidFill>
                <a:latin typeface="Calibri"/>
                <a:ea typeface="Calibri"/>
                <a:cs typeface="Calibri"/>
                <a:sym typeface="Calibri"/>
                <a:hlinkClick r:id="rId8"/>
              </a:rPr>
              <a:t>YorkClio diversity page</a:t>
            </a:r>
            <a:endParaRPr sz="2000" cap="none">
              <a:solidFill>
                <a:srgbClr val="25303B"/>
              </a:solidFill>
              <a:latin typeface="Calibri"/>
              <a:ea typeface="Calibri"/>
              <a:cs typeface="Calibri"/>
              <a:sym typeface="Calibri"/>
            </a:endParaRPr>
          </a:p>
          <a:p>
            <a:pPr indent="-241300" lvl="0" marL="342900" marR="0" rtl="0" algn="l">
              <a:spcBef>
                <a:spcPts val="400"/>
              </a:spcBef>
              <a:spcAft>
                <a:spcPts val="0"/>
              </a:spcAft>
              <a:buClr>
                <a:srgbClr val="25303B"/>
              </a:buClr>
              <a:buSzPts val="1600"/>
              <a:buFont typeface="Noto Sans Symbols"/>
              <a:buNone/>
            </a:pPr>
            <a:r>
              <a:t/>
            </a:r>
            <a:endParaRPr sz="2000" cap="none">
              <a:solidFill>
                <a:srgbClr val="25303B"/>
              </a:solidFill>
              <a:latin typeface="Calibri"/>
              <a:ea typeface="Calibri"/>
              <a:cs typeface="Calibri"/>
              <a:sym typeface="Calibri"/>
            </a:endParaRPr>
          </a:p>
          <a:p>
            <a:pPr indent="-342900" lvl="0" marL="342900" marR="0" rtl="0" algn="l">
              <a:spcBef>
                <a:spcPts val="400"/>
              </a:spcBef>
              <a:spcAft>
                <a:spcPts val="0"/>
              </a:spcAft>
              <a:buClr>
                <a:srgbClr val="25303B"/>
              </a:buClr>
              <a:buSzPts val="1600"/>
              <a:buFont typeface="Noto Sans Symbols"/>
              <a:buChar char="▪"/>
            </a:pPr>
            <a:r>
              <a:rPr lang="en-GB" sz="2000" u="sng" cap="none">
                <a:solidFill>
                  <a:schemeClr val="hlink"/>
                </a:solidFill>
                <a:latin typeface="Calibri"/>
                <a:ea typeface="Calibri"/>
                <a:cs typeface="Calibri"/>
                <a:sym typeface="Calibri"/>
                <a:hlinkClick r:id="rId9"/>
              </a:rPr>
              <a:t>HA Conference 2022</a:t>
            </a:r>
            <a:endParaRPr sz="2000" cap="none">
              <a:solidFill>
                <a:srgbClr val="25303B"/>
              </a:solidFill>
              <a:latin typeface="Calibri"/>
              <a:ea typeface="Calibri"/>
              <a:cs typeface="Calibri"/>
              <a:sym typeface="Calibri"/>
            </a:endParaRPr>
          </a:p>
          <a:p>
            <a:pPr indent="-241300" lvl="0" marL="342900" marR="0" rtl="0" algn="l">
              <a:spcBef>
                <a:spcPts val="400"/>
              </a:spcBef>
              <a:spcAft>
                <a:spcPts val="0"/>
              </a:spcAft>
              <a:buClr>
                <a:srgbClr val="25303B"/>
              </a:buClr>
              <a:buSzPts val="1600"/>
              <a:buFont typeface="Noto Sans Symbols"/>
              <a:buNone/>
            </a:pPr>
            <a:r>
              <a:t/>
            </a:r>
            <a:endParaRPr sz="2000" cap="none">
              <a:solidFill>
                <a:srgbClr val="25303B"/>
              </a:solidFill>
              <a:latin typeface="Calibri"/>
              <a:ea typeface="Calibri"/>
              <a:cs typeface="Calibri"/>
              <a:sym typeface="Calibri"/>
            </a:endParaRPr>
          </a:p>
          <a:p>
            <a:pPr indent="-342900" lvl="0" marL="342900" marR="0" rtl="0" algn="l">
              <a:spcBef>
                <a:spcPts val="400"/>
              </a:spcBef>
              <a:spcAft>
                <a:spcPts val="0"/>
              </a:spcAft>
              <a:buClr>
                <a:srgbClr val="25303B"/>
              </a:buClr>
              <a:buSzPts val="1600"/>
              <a:buFont typeface="Noto Sans Symbols"/>
              <a:buChar char="▪"/>
            </a:pPr>
            <a:r>
              <a:rPr lang="en-GB" sz="2000" u="sng" cap="none">
                <a:solidFill>
                  <a:schemeClr val="hlink"/>
                </a:solidFill>
                <a:latin typeface="Calibri"/>
                <a:ea typeface="Calibri"/>
                <a:cs typeface="Calibri"/>
                <a:sym typeface="Calibri"/>
                <a:hlinkClick r:id="rId10"/>
              </a:rPr>
              <a:t>Subject leader development programme </a:t>
            </a:r>
            <a:r>
              <a:rPr lang="en-GB" sz="2000" cap="none">
                <a:solidFill>
                  <a:srgbClr val="25303B"/>
                </a:solidFill>
                <a:latin typeface="Calibri"/>
                <a:ea typeface="Calibri"/>
                <a:cs typeface="Calibri"/>
                <a:sym typeface="Calibri"/>
              </a:rPr>
              <a:t>and NEW early career history teacher programme</a:t>
            </a:r>
            <a:endParaRPr sz="2000" cap="none">
              <a:solidFill>
                <a:srgbClr val="25303B"/>
              </a:solidFill>
              <a:latin typeface="Calibri"/>
              <a:ea typeface="Calibri"/>
              <a:cs typeface="Calibri"/>
              <a:sym typeface="Calibri"/>
            </a:endParaRPr>
          </a:p>
          <a:p>
            <a:pPr indent="-241300" lvl="0" marL="342900" marR="0" rtl="0" algn="l">
              <a:spcBef>
                <a:spcPts val="400"/>
              </a:spcBef>
              <a:spcAft>
                <a:spcPts val="0"/>
              </a:spcAft>
              <a:buClr>
                <a:srgbClr val="25303B"/>
              </a:buClr>
              <a:buSzPts val="1600"/>
              <a:buFont typeface="Noto Sans Symbols"/>
              <a:buNone/>
            </a:pPr>
            <a:r>
              <a:t/>
            </a:r>
            <a:endParaRPr sz="2000" cap="none">
              <a:solidFill>
                <a:srgbClr val="25303B"/>
              </a:solidFill>
              <a:latin typeface="Calibri"/>
              <a:ea typeface="Calibri"/>
              <a:cs typeface="Calibri"/>
              <a:sym typeface="Calibri"/>
            </a:endParaRPr>
          </a:p>
          <a:p>
            <a:pPr indent="-342900" lvl="0" marL="342900" marR="0" rtl="0" algn="l">
              <a:spcBef>
                <a:spcPts val="400"/>
              </a:spcBef>
              <a:spcAft>
                <a:spcPts val="0"/>
              </a:spcAft>
              <a:buClr>
                <a:srgbClr val="25303B"/>
              </a:buClr>
              <a:buSzPts val="1600"/>
              <a:buFont typeface="Noto Sans Symbols"/>
              <a:buChar char="▪"/>
            </a:pPr>
            <a:r>
              <a:rPr lang="en-GB" sz="2000" u="sng" cap="none">
                <a:solidFill>
                  <a:schemeClr val="hlink"/>
                </a:solidFill>
                <a:latin typeface="Calibri"/>
                <a:ea typeface="Calibri"/>
                <a:cs typeface="Calibri"/>
                <a:sym typeface="Calibri"/>
                <a:hlinkClick r:id="rId11"/>
              </a:rPr>
              <a:t>Secondary Education and Social Change since 1945 </a:t>
            </a:r>
            <a:r>
              <a:rPr lang="en-GB" sz="2000" cap="none">
                <a:solidFill>
                  <a:srgbClr val="25303B"/>
                </a:solidFill>
                <a:latin typeface="Calibri"/>
                <a:ea typeface="Calibri"/>
                <a:cs typeface="Calibri"/>
                <a:sym typeface="Calibri"/>
              </a:rPr>
              <a:t>free resources</a:t>
            </a:r>
            <a:endParaRPr/>
          </a:p>
          <a:p>
            <a:pPr indent="0" lvl="0" marL="0" marR="0" rtl="0" algn="ctr">
              <a:spcBef>
                <a:spcPts val="400"/>
              </a:spcBef>
              <a:spcAft>
                <a:spcPts val="0"/>
              </a:spcAft>
              <a:buClr>
                <a:srgbClr val="25303B"/>
              </a:buClr>
              <a:buSzPts val="1600"/>
              <a:buFont typeface="Noto Sans Symbols"/>
              <a:buNone/>
            </a:pPr>
            <a:r>
              <a:t/>
            </a:r>
            <a:endParaRPr b="1" sz="2000" cap="none">
              <a:solidFill>
                <a:srgbClr val="25303B"/>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9"/>
          <p:cNvSpPr txBox="1"/>
          <p:nvPr>
            <p:ph type="ctrTitle"/>
          </p:nvPr>
        </p:nvSpPr>
        <p:spPr>
          <a:xfrm>
            <a:off x="390769" y="790903"/>
            <a:ext cx="8540580" cy="77091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GB"/>
              <a:t>‘Singing from the same hymn-sheet’: Exploring school-based mentors’ perceptions of the role of HEI subject tutors in ITE partnerships</a:t>
            </a:r>
            <a:endParaRPr/>
          </a:p>
        </p:txBody>
      </p:sp>
      <p:sp>
        <p:nvSpPr>
          <p:cNvPr id="128" name="Google Shape;128;p19"/>
          <p:cNvSpPr txBox="1"/>
          <p:nvPr/>
        </p:nvSpPr>
        <p:spPr>
          <a:xfrm>
            <a:off x="390769" y="2208110"/>
            <a:ext cx="10964797" cy="3462043"/>
          </a:xfrm>
          <a:prstGeom prst="rect">
            <a:avLst/>
          </a:prstGeom>
          <a:noFill/>
          <a:ln>
            <a:noFill/>
          </a:ln>
        </p:spPr>
        <p:txBody>
          <a:bodyPr anchorCtr="0" anchor="t" bIns="40825" lIns="81650" spcFirstLastPara="1" rIns="81650" wrap="square" tIns="40825">
            <a:noAutofit/>
          </a:bodyPr>
          <a:lstStyle/>
          <a:p>
            <a:pPr indent="0" lvl="0" marL="0" marR="0" rtl="0" algn="ctr">
              <a:spcBef>
                <a:spcPts val="0"/>
              </a:spcBef>
              <a:spcAft>
                <a:spcPts val="0"/>
              </a:spcAft>
              <a:buClr>
                <a:srgbClr val="25303B"/>
              </a:buClr>
              <a:buSzPts val="1600"/>
              <a:buFont typeface="Noto Sans Symbols"/>
              <a:buNone/>
            </a:pPr>
            <a:r>
              <a:t/>
            </a:r>
            <a:endParaRPr b="1" sz="2000" cap="none">
              <a:solidFill>
                <a:srgbClr val="25303B"/>
              </a:solidFill>
              <a:latin typeface="Calibri"/>
              <a:ea typeface="Calibri"/>
              <a:cs typeface="Calibri"/>
              <a:sym typeface="Calibri"/>
            </a:endParaRPr>
          </a:p>
        </p:txBody>
      </p:sp>
      <p:sp>
        <p:nvSpPr>
          <p:cNvPr id="129" name="Google Shape;129;p19"/>
          <p:cNvSpPr txBox="1"/>
          <p:nvPr/>
        </p:nvSpPr>
        <p:spPr>
          <a:xfrm>
            <a:off x="390769" y="1904969"/>
            <a:ext cx="11227981" cy="4801314"/>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1800"/>
              <a:buFont typeface="Arial"/>
              <a:buChar char="•"/>
            </a:pPr>
            <a:r>
              <a:rPr lang="en-GB" sz="1800">
                <a:solidFill>
                  <a:schemeClr val="dk1"/>
                </a:solidFill>
                <a:latin typeface="Calibri"/>
                <a:ea typeface="Calibri"/>
                <a:cs typeface="Calibri"/>
                <a:sym typeface="Calibri"/>
              </a:rPr>
              <a:t>Tutor and mentor complementary roles, with a common purpose, and effective if highly collaborative</a:t>
            </a:r>
            <a:endParaRPr/>
          </a:p>
          <a:p>
            <a:pPr indent="-285750" lvl="0" marL="285750" marR="0" rtl="0" algn="l">
              <a:spcBef>
                <a:spcPts val="0"/>
              </a:spcBef>
              <a:spcAft>
                <a:spcPts val="0"/>
              </a:spcAft>
              <a:buClr>
                <a:schemeClr val="dk1"/>
              </a:buClr>
              <a:buSzPts val="1800"/>
              <a:buFont typeface="Arial"/>
              <a:buChar char="•"/>
            </a:pPr>
            <a:r>
              <a:rPr lang="en-GB" sz="1800">
                <a:solidFill>
                  <a:schemeClr val="dk1"/>
                </a:solidFill>
                <a:latin typeface="Calibri"/>
                <a:ea typeface="Calibri"/>
                <a:cs typeface="Calibri"/>
                <a:sym typeface="Calibri"/>
              </a:rPr>
              <a:t>Tutor expertise centred on: wide lens knowledge of subject, partnership, development of beginning teachers</a:t>
            </a:r>
            <a:endParaRPr/>
          </a:p>
          <a:p>
            <a:pPr indent="-285750" lvl="0" marL="285750" marR="0" rtl="0" algn="l">
              <a:spcBef>
                <a:spcPts val="0"/>
              </a:spcBef>
              <a:spcAft>
                <a:spcPts val="0"/>
              </a:spcAft>
              <a:buClr>
                <a:schemeClr val="dk1"/>
              </a:buClr>
              <a:buSzPts val="1800"/>
              <a:buFont typeface="Arial"/>
              <a:buChar char="•"/>
            </a:pPr>
            <a:r>
              <a:rPr lang="en-GB" sz="1800">
                <a:solidFill>
                  <a:schemeClr val="dk1"/>
                </a:solidFill>
                <a:latin typeface="Calibri"/>
                <a:ea typeface="Calibri"/>
                <a:cs typeface="Calibri"/>
                <a:sym typeface="Calibri"/>
              </a:rPr>
              <a:t>Mentor expertise centred on: specific practice, specific context</a:t>
            </a:r>
            <a:endParaRPr/>
          </a:p>
          <a:p>
            <a:pPr indent="-285750" lvl="0" marL="285750" marR="0" rtl="0" algn="l">
              <a:spcBef>
                <a:spcPts val="0"/>
              </a:spcBef>
              <a:spcAft>
                <a:spcPts val="0"/>
              </a:spcAft>
              <a:buClr>
                <a:schemeClr val="dk1"/>
              </a:buClr>
              <a:buSzPts val="1800"/>
              <a:buFont typeface="Arial"/>
              <a:buChar char="•"/>
            </a:pPr>
            <a:r>
              <a:rPr lang="en-GB" sz="1800">
                <a:solidFill>
                  <a:schemeClr val="dk1"/>
                </a:solidFill>
                <a:latin typeface="Calibri"/>
                <a:ea typeface="Calibri"/>
                <a:cs typeface="Calibri"/>
                <a:sym typeface="Calibri"/>
              </a:rPr>
              <a:t>Tutors perceived as having a greater role in developing beginning teachers’ sense of criticality, reflection and consequently agency</a:t>
            </a:r>
            <a:endParaRPr/>
          </a:p>
          <a:p>
            <a:pPr indent="-171450" lvl="0" marL="285750" marR="0" rtl="0" algn="l">
              <a:spcBef>
                <a:spcPts val="0"/>
              </a:spcBef>
              <a:spcAft>
                <a:spcPts val="0"/>
              </a:spcAft>
              <a:buClr>
                <a:schemeClr val="dk1"/>
              </a:buClr>
              <a:buSzPts val="1800"/>
              <a:buFont typeface="Arial"/>
              <a:buNone/>
            </a:pPr>
            <a:r>
              <a:t/>
            </a:r>
            <a:endParaRPr sz="1800">
              <a:solidFill>
                <a:schemeClr val="dk1"/>
              </a:solidFill>
              <a:latin typeface="Calibri"/>
              <a:ea typeface="Calibri"/>
              <a:cs typeface="Calibri"/>
              <a:sym typeface="Calibri"/>
            </a:endParaRPr>
          </a:p>
          <a:p>
            <a:pPr indent="-285750" lvl="0" marL="285750" marR="0" rtl="0" algn="l">
              <a:spcBef>
                <a:spcPts val="0"/>
              </a:spcBef>
              <a:spcAft>
                <a:spcPts val="0"/>
              </a:spcAft>
              <a:buClr>
                <a:schemeClr val="dk1"/>
              </a:buClr>
              <a:buSzPts val="1800"/>
              <a:buFont typeface="Arial"/>
              <a:buChar char="•"/>
            </a:pPr>
            <a:r>
              <a:rPr lang="en-GB" sz="1800">
                <a:solidFill>
                  <a:schemeClr val="dk1"/>
                </a:solidFill>
                <a:latin typeface="Calibri"/>
                <a:ea typeface="Calibri"/>
                <a:cs typeface="Calibri"/>
                <a:sym typeface="Calibri"/>
              </a:rPr>
              <a:t>Yet beginning teachers spend most of their training year in school</a:t>
            </a:r>
            <a:endParaRPr/>
          </a:p>
          <a:p>
            <a:pPr indent="0" lvl="1" marL="457200" marR="0" rtl="0" algn="l">
              <a:spcBef>
                <a:spcPts val="0"/>
              </a:spcBef>
              <a:spcAft>
                <a:spcPts val="0"/>
              </a:spcAft>
              <a:buNone/>
            </a:pPr>
            <a:r>
              <a:rPr b="0" i="0" lang="en-GB" sz="1800" u="none" cap="none" strike="noStrike">
                <a:solidFill>
                  <a:schemeClr val="dk1"/>
                </a:solidFill>
                <a:latin typeface="Calibri"/>
                <a:ea typeface="Calibri"/>
                <a:cs typeface="Calibri"/>
                <a:sym typeface="Calibri"/>
              </a:rPr>
              <a:t>	‘</a:t>
            </a:r>
            <a:r>
              <a:rPr b="0" i="1" lang="en-GB" sz="1800" u="none" cap="none" strike="noStrike">
                <a:solidFill>
                  <a:schemeClr val="dk1"/>
                </a:solidFill>
                <a:latin typeface="Calibri"/>
                <a:ea typeface="Calibri"/>
                <a:cs typeface="Calibri"/>
                <a:sym typeface="Calibri"/>
              </a:rPr>
              <a:t>combining research with teacher education...means asking mentors to adopt simultaneous roles as learners 	and teachers’; something that can only be done if they and their university partners fully recognise and plan 	for this learning as part of their roles. …beginning teachers are [then] part of a 	continual process of 	constructing new professional knowledge alongside university and school-based colleagues. </a:t>
            </a:r>
            <a:r>
              <a:rPr b="0" i="0" lang="en-GB" sz="1800" u="none" cap="none" strike="noStrike">
                <a:solidFill>
                  <a:schemeClr val="dk1"/>
                </a:solidFill>
                <a:latin typeface="Calibri"/>
                <a:ea typeface="Calibri"/>
                <a:cs typeface="Calibri"/>
                <a:sym typeface="Calibri"/>
              </a:rPr>
              <a:t>Burn (2007, 463) </a:t>
            </a:r>
            <a:endParaRPr/>
          </a:p>
          <a:p>
            <a:pPr indent="-171450" lvl="0" marL="285750" marR="0" rtl="0" algn="l">
              <a:spcBef>
                <a:spcPts val="0"/>
              </a:spcBef>
              <a:spcAft>
                <a:spcPts val="0"/>
              </a:spcAft>
              <a:buClr>
                <a:schemeClr val="dk1"/>
              </a:buClr>
              <a:buSzPts val="1800"/>
              <a:buFont typeface="Arial"/>
              <a:buNone/>
            </a:pPr>
            <a:r>
              <a:t/>
            </a:r>
            <a:endParaRPr sz="1800">
              <a:solidFill>
                <a:schemeClr val="dk1"/>
              </a:solidFill>
              <a:latin typeface="Calibri"/>
              <a:ea typeface="Calibri"/>
              <a:cs typeface="Calibri"/>
              <a:sym typeface="Calibri"/>
            </a:endParaRPr>
          </a:p>
          <a:p>
            <a:pPr indent="-285750" lvl="0" marL="285750" marR="0" rtl="0" algn="l">
              <a:spcBef>
                <a:spcPts val="0"/>
              </a:spcBef>
              <a:spcAft>
                <a:spcPts val="0"/>
              </a:spcAft>
              <a:buClr>
                <a:schemeClr val="dk1"/>
              </a:buClr>
              <a:buSzPts val="1800"/>
              <a:buFont typeface="Arial"/>
              <a:buChar char="•"/>
            </a:pPr>
            <a:r>
              <a:rPr lang="en-GB" sz="1800">
                <a:solidFill>
                  <a:schemeClr val="dk1"/>
                </a:solidFill>
                <a:latin typeface="Calibri"/>
                <a:ea typeface="Calibri"/>
                <a:cs typeface="Calibri"/>
                <a:sym typeface="Calibri"/>
              </a:rPr>
              <a:t>Tutors and mentors together</a:t>
            </a:r>
            <a:endParaRPr/>
          </a:p>
          <a:p>
            <a:pPr indent="-285750" lvl="1" marL="742950" marR="0" rtl="0" algn="l">
              <a:spcBef>
                <a:spcPts val="0"/>
              </a:spcBef>
              <a:spcAft>
                <a:spcPts val="0"/>
              </a:spcAft>
              <a:buClr>
                <a:schemeClr val="dk1"/>
              </a:buClr>
              <a:buSzPts val="1800"/>
              <a:buFont typeface="Arial"/>
              <a:buChar char="•"/>
            </a:pPr>
            <a:r>
              <a:rPr b="0" i="0" lang="en-GB" sz="1800" u="none" cap="none" strike="noStrike">
                <a:solidFill>
                  <a:schemeClr val="dk1"/>
                </a:solidFill>
                <a:latin typeface="Calibri"/>
                <a:ea typeface="Calibri"/>
                <a:cs typeface="Calibri"/>
                <a:sym typeface="Calibri"/>
              </a:rPr>
              <a:t>Thinking about how to develop beginning teachers’ criticality, reflection, and sense of professional agency</a:t>
            </a:r>
            <a:endParaRPr/>
          </a:p>
          <a:p>
            <a:pPr indent="-285750" lvl="1" marL="742950" marR="0" rtl="0" algn="l">
              <a:spcBef>
                <a:spcPts val="0"/>
              </a:spcBef>
              <a:spcAft>
                <a:spcPts val="0"/>
              </a:spcAft>
              <a:buClr>
                <a:schemeClr val="dk1"/>
              </a:buClr>
              <a:buSzPts val="1800"/>
              <a:buFont typeface="Arial"/>
              <a:buChar char="•"/>
            </a:pPr>
            <a:r>
              <a:rPr b="0" i="0" lang="en-GB" sz="1800" u="none" cap="none" strike="noStrike">
                <a:solidFill>
                  <a:schemeClr val="dk1"/>
                </a:solidFill>
                <a:latin typeface="Calibri"/>
                <a:ea typeface="Calibri"/>
                <a:cs typeface="Calibri"/>
                <a:sym typeface="Calibri"/>
              </a:rPr>
              <a:t>Ongoing CPD together and working as communities of scholars of educational research. </a:t>
            </a:r>
            <a:endParaRPr/>
          </a:p>
          <a:p>
            <a:pPr indent="-171450" lvl="0" marL="285750" marR="0" rtl="0" algn="l">
              <a:spcBef>
                <a:spcPts val="0"/>
              </a:spcBef>
              <a:spcAft>
                <a:spcPts val="0"/>
              </a:spcAft>
              <a:buClr>
                <a:schemeClr val="dk1"/>
              </a:buClr>
              <a:buSzPts val="1800"/>
              <a:buFont typeface="Arial"/>
              <a:buNone/>
            </a:pPr>
            <a:r>
              <a:t/>
            </a:r>
            <a:endParaRPr sz="1800">
              <a:solidFill>
                <a:schemeClr val="dk1"/>
              </a:solidFill>
              <a:latin typeface="Calibri"/>
              <a:ea typeface="Calibri"/>
              <a:cs typeface="Calibri"/>
              <a:sym typeface="Calibri"/>
            </a:endParaRPr>
          </a:p>
          <a:p>
            <a:pPr indent="-171450" lvl="0" marL="285750" marR="0" rtl="0" algn="l">
              <a:spcBef>
                <a:spcPts val="0"/>
              </a:spcBef>
              <a:spcAft>
                <a:spcPts val="0"/>
              </a:spcAft>
              <a:buClr>
                <a:schemeClr val="dk1"/>
              </a:buClr>
              <a:buSzPts val="1800"/>
              <a:buFont typeface="Arial"/>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0"/>
          <p:cNvSpPr txBox="1"/>
          <p:nvPr>
            <p:ph type="ctrTitle"/>
          </p:nvPr>
        </p:nvSpPr>
        <p:spPr>
          <a:xfrm>
            <a:off x="695569" y="2010103"/>
            <a:ext cx="6516347" cy="77091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GB"/>
              <a:t>Placement 2 trainee-mentor reflection activities to keep the trainees reflecting on their development as history teachers. </a:t>
            </a:r>
            <a:endParaRPr/>
          </a:p>
        </p:txBody>
      </p:sp>
      <p:sp>
        <p:nvSpPr>
          <p:cNvPr id="136" name="Google Shape;136;p20"/>
          <p:cNvSpPr txBox="1"/>
          <p:nvPr/>
        </p:nvSpPr>
        <p:spPr>
          <a:xfrm>
            <a:off x="793898" y="4933507"/>
            <a:ext cx="8385544" cy="9233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800">
                <a:solidFill>
                  <a:schemeClr val="dk1"/>
                </a:solidFill>
                <a:latin typeface="Calibri"/>
                <a:ea typeface="Calibri"/>
                <a:cs typeface="Calibri"/>
                <a:sym typeface="Calibri"/>
              </a:rPr>
              <a:t>And draw on the HA Beginning Teacher site for resources and support to help trainees:</a:t>
            </a:r>
            <a:endParaRPr/>
          </a:p>
          <a:p>
            <a:pPr indent="0" lvl="0" marL="0" marR="0" rtl="0" algn="l">
              <a:spcBef>
                <a:spcPts val="0"/>
              </a:spcBef>
              <a:spcAft>
                <a:spcPts val="0"/>
              </a:spcAft>
              <a:buNone/>
            </a:pPr>
            <a:r>
              <a:rPr lang="en-GB" sz="1800" u="sng">
                <a:solidFill>
                  <a:schemeClr val="hlink"/>
                </a:solidFill>
                <a:latin typeface="Calibri"/>
                <a:ea typeface="Calibri"/>
                <a:cs typeface="Calibri"/>
                <a:sym typeface="Calibri"/>
                <a:hlinkClick r:id="rId3"/>
              </a:rPr>
              <a:t>https://www.history.org.uk/secondary/categories/380/module/8763/teaching-for-beginners</a:t>
            </a:r>
            <a:r>
              <a:rPr lang="en-GB" sz="1800">
                <a:solidFill>
                  <a:schemeClr val="dk1"/>
                </a:solidFill>
                <a:latin typeface="Calibri"/>
                <a:ea typeface="Calibri"/>
                <a:cs typeface="Calibri"/>
                <a:sym typeface="Calibri"/>
              </a:rPr>
              <a:t>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1"/>
          <p:cNvSpPr txBox="1"/>
          <p:nvPr>
            <p:ph type="ctrTitle"/>
          </p:nvPr>
        </p:nvSpPr>
        <p:spPr>
          <a:xfrm>
            <a:off x="390769" y="790903"/>
            <a:ext cx="6516347" cy="77091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800"/>
              <a:buFont typeface="Calibri"/>
              <a:buNone/>
            </a:pPr>
            <a:r>
              <a:rPr lang="en-GB"/>
              <a:t>Assignment 3 process</a:t>
            </a:r>
            <a:endParaRPr/>
          </a:p>
        </p:txBody>
      </p:sp>
      <p:sp>
        <p:nvSpPr>
          <p:cNvPr id="143" name="Google Shape;143;p21"/>
          <p:cNvSpPr txBox="1"/>
          <p:nvPr/>
        </p:nvSpPr>
        <p:spPr>
          <a:xfrm>
            <a:off x="390769" y="1945840"/>
            <a:ext cx="10964797" cy="3462043"/>
          </a:xfrm>
          <a:prstGeom prst="rect">
            <a:avLst/>
          </a:prstGeom>
          <a:noFill/>
          <a:ln>
            <a:noFill/>
          </a:ln>
        </p:spPr>
        <p:txBody>
          <a:bodyPr anchorCtr="0" anchor="t" bIns="40825" lIns="81650" spcFirstLastPara="1" rIns="81650" wrap="square" tIns="40825">
            <a:noAutofit/>
          </a:bodyPr>
          <a:lstStyle/>
          <a:p>
            <a:pPr indent="-342900" lvl="0" marL="342900" marR="0" rtl="0" algn="l">
              <a:spcBef>
                <a:spcPts val="0"/>
              </a:spcBef>
              <a:spcAft>
                <a:spcPts val="0"/>
              </a:spcAft>
              <a:buClr>
                <a:srgbClr val="25303B"/>
              </a:buClr>
              <a:buSzPts val="1600"/>
              <a:buFont typeface="Noto Sans Symbols"/>
              <a:buChar char="▪"/>
            </a:pPr>
            <a:r>
              <a:rPr lang="en-GB" sz="2000" cap="none">
                <a:solidFill>
                  <a:srgbClr val="25303B"/>
                </a:solidFill>
                <a:latin typeface="Calibri"/>
                <a:ea typeface="Calibri"/>
                <a:cs typeface="Calibri"/>
                <a:sym typeface="Calibri"/>
              </a:rPr>
              <a:t>By Mon 7</a:t>
            </a:r>
            <a:r>
              <a:rPr baseline="30000" lang="en-GB" sz="2000" cap="none">
                <a:solidFill>
                  <a:srgbClr val="25303B"/>
                </a:solidFill>
                <a:latin typeface="Calibri"/>
                <a:ea typeface="Calibri"/>
                <a:cs typeface="Calibri"/>
                <a:sym typeface="Calibri"/>
              </a:rPr>
              <a:t>th</a:t>
            </a:r>
            <a:r>
              <a:rPr lang="en-GB" sz="2000" cap="none">
                <a:solidFill>
                  <a:srgbClr val="25303B"/>
                </a:solidFill>
                <a:latin typeface="Calibri"/>
                <a:ea typeface="Calibri"/>
                <a:cs typeface="Calibri"/>
                <a:sym typeface="Calibri"/>
              </a:rPr>
              <a:t> March: draft research question and sub-questions sent to Helen and mentor</a:t>
            </a:r>
            <a:endParaRPr/>
          </a:p>
          <a:p>
            <a:pPr indent="0" lvl="0" marL="0" marR="0" rtl="0" algn="l">
              <a:spcBef>
                <a:spcPts val="400"/>
              </a:spcBef>
              <a:spcAft>
                <a:spcPts val="0"/>
              </a:spcAft>
              <a:buClr>
                <a:srgbClr val="25303B"/>
              </a:buClr>
              <a:buSzPts val="1600"/>
              <a:buFont typeface="Noto Sans Symbols"/>
              <a:buNone/>
            </a:pPr>
            <a:r>
              <a:t/>
            </a:r>
            <a:endParaRPr sz="2000" cap="none">
              <a:solidFill>
                <a:srgbClr val="25303B"/>
              </a:solidFill>
              <a:latin typeface="Calibri"/>
              <a:ea typeface="Calibri"/>
              <a:cs typeface="Calibri"/>
              <a:sym typeface="Calibri"/>
            </a:endParaRPr>
          </a:p>
          <a:p>
            <a:pPr indent="-342900" lvl="0" marL="342900" marR="0" rtl="0" algn="l">
              <a:spcBef>
                <a:spcPts val="400"/>
              </a:spcBef>
              <a:spcAft>
                <a:spcPts val="0"/>
              </a:spcAft>
              <a:buClr>
                <a:srgbClr val="25303B"/>
              </a:buClr>
              <a:buSzPts val="1600"/>
              <a:buFont typeface="Noto Sans Symbols"/>
              <a:buChar char="▪"/>
            </a:pPr>
            <a:r>
              <a:rPr lang="en-GB" sz="2000" cap="none">
                <a:solidFill>
                  <a:srgbClr val="25303B"/>
                </a:solidFill>
                <a:latin typeface="Calibri"/>
                <a:ea typeface="Calibri"/>
                <a:cs typeface="Calibri"/>
                <a:sym typeface="Calibri"/>
              </a:rPr>
              <a:t>By Mon 4</a:t>
            </a:r>
            <a:r>
              <a:rPr baseline="30000" lang="en-GB" sz="2000" cap="none">
                <a:solidFill>
                  <a:srgbClr val="25303B"/>
                </a:solidFill>
                <a:latin typeface="Calibri"/>
                <a:ea typeface="Calibri"/>
                <a:cs typeface="Calibri"/>
                <a:sym typeface="Calibri"/>
              </a:rPr>
              <a:t>th</a:t>
            </a:r>
            <a:r>
              <a:rPr lang="en-GB" sz="2000" cap="none">
                <a:solidFill>
                  <a:srgbClr val="25303B"/>
                </a:solidFill>
                <a:latin typeface="Calibri"/>
                <a:ea typeface="Calibri"/>
                <a:cs typeface="Calibri"/>
                <a:sym typeface="Calibri"/>
              </a:rPr>
              <a:t> April: final draft of literature review section written and sent to Helen and mentor (host departments)</a:t>
            </a:r>
            <a:endParaRPr/>
          </a:p>
          <a:p>
            <a:pPr indent="0" lvl="0" marL="0" marR="0" rtl="0" algn="l">
              <a:spcBef>
                <a:spcPts val="400"/>
              </a:spcBef>
              <a:spcAft>
                <a:spcPts val="0"/>
              </a:spcAft>
              <a:buClr>
                <a:srgbClr val="25303B"/>
              </a:buClr>
              <a:buSzPts val="1600"/>
              <a:buFont typeface="Noto Sans Symbols"/>
              <a:buNone/>
            </a:pPr>
            <a:r>
              <a:t/>
            </a:r>
            <a:endParaRPr sz="2000" cap="none">
              <a:solidFill>
                <a:srgbClr val="25303B"/>
              </a:solidFill>
              <a:latin typeface="Calibri"/>
              <a:ea typeface="Calibri"/>
              <a:cs typeface="Calibri"/>
              <a:sym typeface="Calibri"/>
            </a:endParaRPr>
          </a:p>
          <a:p>
            <a:pPr indent="-342900" lvl="0" marL="342900" marR="0" rtl="0" algn="l">
              <a:spcBef>
                <a:spcPts val="400"/>
              </a:spcBef>
              <a:spcAft>
                <a:spcPts val="0"/>
              </a:spcAft>
              <a:buClr>
                <a:srgbClr val="25303B"/>
              </a:buClr>
              <a:buSzPts val="1600"/>
              <a:buFont typeface="Noto Sans Symbols"/>
              <a:buChar char="▪"/>
            </a:pPr>
            <a:r>
              <a:rPr lang="en-GB" sz="2000" cap="none">
                <a:solidFill>
                  <a:srgbClr val="25303B"/>
                </a:solidFill>
                <a:latin typeface="Calibri"/>
                <a:ea typeface="Calibri"/>
                <a:cs typeface="Calibri"/>
                <a:sym typeface="Calibri"/>
              </a:rPr>
              <a:t>Before and after Easter (up to end of P2 on 20</a:t>
            </a:r>
            <a:r>
              <a:rPr baseline="30000" lang="en-GB" sz="2000" cap="none">
                <a:solidFill>
                  <a:srgbClr val="25303B"/>
                </a:solidFill>
                <a:latin typeface="Calibri"/>
                <a:ea typeface="Calibri"/>
                <a:cs typeface="Calibri"/>
                <a:sym typeface="Calibri"/>
              </a:rPr>
              <a:t>th</a:t>
            </a:r>
            <a:r>
              <a:rPr lang="en-GB" sz="2000" cap="none">
                <a:solidFill>
                  <a:srgbClr val="25303B"/>
                </a:solidFill>
                <a:latin typeface="Calibri"/>
                <a:ea typeface="Calibri"/>
                <a:cs typeface="Calibri"/>
                <a:sym typeface="Calibri"/>
              </a:rPr>
              <a:t> May): plan the research and collect data</a:t>
            </a:r>
            <a:endParaRPr/>
          </a:p>
          <a:p>
            <a:pPr indent="0" lvl="0" marL="0" marR="0" rtl="0" algn="l">
              <a:spcBef>
                <a:spcPts val="400"/>
              </a:spcBef>
              <a:spcAft>
                <a:spcPts val="0"/>
              </a:spcAft>
              <a:buClr>
                <a:srgbClr val="25303B"/>
              </a:buClr>
              <a:buSzPts val="1600"/>
              <a:buFont typeface="Noto Sans Symbols"/>
              <a:buNone/>
            </a:pPr>
            <a:r>
              <a:t/>
            </a:r>
            <a:endParaRPr sz="2000" cap="none">
              <a:solidFill>
                <a:srgbClr val="25303B"/>
              </a:solidFill>
              <a:latin typeface="Calibri"/>
              <a:ea typeface="Calibri"/>
              <a:cs typeface="Calibri"/>
              <a:sym typeface="Calibri"/>
            </a:endParaRPr>
          </a:p>
          <a:p>
            <a:pPr indent="-342900" lvl="0" marL="342900" marR="0" rtl="0" algn="l">
              <a:spcBef>
                <a:spcPts val="400"/>
              </a:spcBef>
              <a:spcAft>
                <a:spcPts val="0"/>
              </a:spcAft>
              <a:buClr>
                <a:srgbClr val="25303B"/>
              </a:buClr>
              <a:buSzPts val="1600"/>
              <a:buFont typeface="Noto Sans Symbols"/>
              <a:buChar char="▪"/>
            </a:pPr>
            <a:r>
              <a:rPr lang="en-GB" sz="2000" cap="none">
                <a:solidFill>
                  <a:srgbClr val="25303B"/>
                </a:solidFill>
                <a:latin typeface="Calibri"/>
                <a:ea typeface="Calibri"/>
                <a:cs typeface="Calibri"/>
                <a:sym typeface="Calibri"/>
              </a:rPr>
              <a:t>By Fri 27</a:t>
            </a:r>
            <a:r>
              <a:rPr baseline="30000" lang="en-GB" sz="2000" cap="none">
                <a:solidFill>
                  <a:srgbClr val="25303B"/>
                </a:solidFill>
                <a:latin typeface="Calibri"/>
                <a:ea typeface="Calibri"/>
                <a:cs typeface="Calibri"/>
                <a:sym typeface="Calibri"/>
              </a:rPr>
              <a:t>th</a:t>
            </a:r>
            <a:r>
              <a:rPr lang="en-GB" sz="2000" cap="none">
                <a:solidFill>
                  <a:srgbClr val="25303B"/>
                </a:solidFill>
                <a:latin typeface="Calibri"/>
                <a:ea typeface="Calibri"/>
                <a:cs typeface="Calibri"/>
                <a:sym typeface="Calibri"/>
              </a:rPr>
              <a:t> May: write assignment and submit</a:t>
            </a:r>
            <a:endParaRPr/>
          </a:p>
          <a:p>
            <a:pPr indent="0" lvl="0" marL="0" marR="0" rtl="0" algn="ctr">
              <a:spcBef>
                <a:spcPts val="400"/>
              </a:spcBef>
              <a:spcAft>
                <a:spcPts val="0"/>
              </a:spcAft>
              <a:buClr>
                <a:srgbClr val="25303B"/>
              </a:buClr>
              <a:buSzPts val="1600"/>
              <a:buFont typeface="Noto Sans Symbols"/>
              <a:buNone/>
            </a:pPr>
            <a:r>
              <a:t/>
            </a:r>
            <a:endParaRPr b="1" sz="2000" cap="none">
              <a:solidFill>
                <a:srgbClr val="25303B"/>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2"/>
          <p:cNvSpPr txBox="1"/>
          <p:nvPr>
            <p:ph type="ctrTitle"/>
          </p:nvPr>
        </p:nvSpPr>
        <p:spPr>
          <a:xfrm>
            <a:off x="525449" y="521545"/>
            <a:ext cx="8008951" cy="77091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en-GB"/>
              <a:t>Teaching the history of gypsies, Roma and travellers – some first thoughts</a:t>
            </a:r>
            <a:endParaRPr/>
          </a:p>
        </p:txBody>
      </p:sp>
      <p:sp>
        <p:nvSpPr>
          <p:cNvPr id="150" name="Google Shape;150;p22"/>
          <p:cNvSpPr txBox="1"/>
          <p:nvPr/>
        </p:nvSpPr>
        <p:spPr>
          <a:xfrm>
            <a:off x="596333" y="1750828"/>
            <a:ext cx="8385544" cy="1477328"/>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dk1"/>
              </a:buClr>
              <a:buSzPts val="1800"/>
              <a:buFont typeface="Arial"/>
              <a:buChar char="•"/>
            </a:pPr>
            <a:r>
              <a:rPr lang="en-GB" sz="1800">
                <a:solidFill>
                  <a:schemeClr val="dk1"/>
                </a:solidFill>
                <a:latin typeface="Calibri"/>
                <a:ea typeface="Calibri"/>
                <a:cs typeface="Calibri"/>
                <a:sym typeface="Calibri"/>
              </a:rPr>
              <a:t>Diversity and inclusions: the largest minority ethnic group in our schools</a:t>
            </a:r>
            <a:endParaRPr/>
          </a:p>
          <a:p>
            <a:pPr indent="-285750" lvl="0" marL="285750" marR="0" rtl="0" algn="l">
              <a:spcBef>
                <a:spcPts val="0"/>
              </a:spcBef>
              <a:spcAft>
                <a:spcPts val="0"/>
              </a:spcAft>
              <a:buClr>
                <a:schemeClr val="dk1"/>
              </a:buClr>
              <a:buSzPts val="1800"/>
              <a:buFont typeface="Arial"/>
              <a:buChar char="•"/>
            </a:pPr>
            <a:r>
              <a:rPr lang="en-GB" sz="1800">
                <a:solidFill>
                  <a:schemeClr val="dk1"/>
                </a:solidFill>
                <a:latin typeface="Calibri"/>
                <a:ea typeface="Calibri"/>
                <a:cs typeface="Calibri"/>
                <a:sym typeface="Calibri"/>
              </a:rPr>
              <a:t>CoE announcement July 2020 - </a:t>
            </a:r>
            <a:r>
              <a:rPr lang="en-GB" sz="1800" u="sng">
                <a:solidFill>
                  <a:schemeClr val="hlink"/>
                </a:solidFill>
                <a:latin typeface="Calibri"/>
                <a:ea typeface="Calibri"/>
                <a:cs typeface="Calibri"/>
                <a:sym typeface="Calibri"/>
                <a:hlinkClick r:id="rId3"/>
              </a:rPr>
              <a:t>https://www.coe.int/en/web/portal/-/schools-should-include-roma-and-traveller-history-in-teaching-curricula</a:t>
            </a:r>
            <a:r>
              <a:rPr lang="en-GB" sz="1800">
                <a:solidFill>
                  <a:schemeClr val="dk1"/>
                </a:solidFill>
                <a:latin typeface="Calibri"/>
                <a:ea typeface="Calibri"/>
                <a:cs typeface="Calibri"/>
                <a:sym typeface="Calibri"/>
              </a:rPr>
              <a:t> </a:t>
            </a:r>
            <a:endParaRPr/>
          </a:p>
          <a:p>
            <a:pPr indent="-285750" lvl="0" marL="285750" marR="0" rtl="0" algn="l">
              <a:spcBef>
                <a:spcPts val="0"/>
              </a:spcBef>
              <a:spcAft>
                <a:spcPts val="0"/>
              </a:spcAft>
              <a:buClr>
                <a:schemeClr val="dk1"/>
              </a:buClr>
              <a:buSzPts val="1800"/>
              <a:buFont typeface="Arial"/>
              <a:buChar char="•"/>
            </a:pPr>
            <a:r>
              <a:rPr lang="en-GB" sz="1800">
                <a:solidFill>
                  <a:schemeClr val="dk1"/>
                </a:solidFill>
                <a:latin typeface="Calibri"/>
                <a:ea typeface="Calibri"/>
                <a:cs typeface="Calibri"/>
                <a:sym typeface="Calibri"/>
              </a:rPr>
              <a:t>2010 Equality Duty</a:t>
            </a:r>
            <a:endParaRPr/>
          </a:p>
          <a:p>
            <a:pPr indent="-285750" lvl="0" marL="285750" marR="0" rtl="0" algn="l">
              <a:spcBef>
                <a:spcPts val="0"/>
              </a:spcBef>
              <a:spcAft>
                <a:spcPts val="0"/>
              </a:spcAft>
              <a:buClr>
                <a:schemeClr val="dk1"/>
              </a:buClr>
              <a:buSzPts val="1800"/>
              <a:buFont typeface="Arial"/>
              <a:buChar char="•"/>
            </a:pPr>
            <a:r>
              <a:rPr lang="en-GB" sz="1800">
                <a:solidFill>
                  <a:schemeClr val="dk1"/>
                </a:solidFill>
                <a:latin typeface="Calibri"/>
                <a:ea typeface="Calibri"/>
                <a:cs typeface="Calibri"/>
                <a:sym typeface="Calibri"/>
              </a:rPr>
              <a:t>Problem of racism vs GRT</a:t>
            </a:r>
            <a:endParaRPr/>
          </a:p>
        </p:txBody>
      </p:sp>
      <p:sp>
        <p:nvSpPr>
          <p:cNvPr id="151" name="Google Shape;151;p22"/>
          <p:cNvSpPr txBox="1"/>
          <p:nvPr/>
        </p:nvSpPr>
        <p:spPr>
          <a:xfrm>
            <a:off x="829339" y="3853271"/>
            <a:ext cx="10582940" cy="375552"/>
          </a:xfrm>
          <a:prstGeom prst="rect">
            <a:avLst/>
          </a:prstGeom>
          <a:noFill/>
          <a:ln>
            <a:noFill/>
          </a:ln>
        </p:spPr>
        <p:txBody>
          <a:bodyPr anchorCtr="0" anchor="t" bIns="45700" lIns="91425" spcFirstLastPara="1" rIns="91425" wrap="square" tIns="45700">
            <a:spAutoFit/>
          </a:bodyPr>
          <a:lstStyle/>
          <a:p>
            <a:pPr indent="0" lvl="0" marL="0" marR="0" rtl="0" algn="l">
              <a:lnSpc>
                <a:spcPct val="107000"/>
              </a:lnSpc>
              <a:spcBef>
                <a:spcPts val="0"/>
              </a:spcBef>
              <a:spcAft>
                <a:spcPts val="0"/>
              </a:spcAft>
              <a:buNone/>
            </a:pPr>
            <a:r>
              <a:rPr lang="en-GB" sz="1800" u="sng">
                <a:solidFill>
                  <a:schemeClr val="hlink"/>
                </a:solidFill>
                <a:latin typeface="Calibri"/>
                <a:ea typeface="Calibri"/>
                <a:cs typeface="Calibri"/>
                <a:sym typeface="Calibri"/>
                <a:hlinkClick r:id="rId4"/>
              </a:rPr>
              <a:t>https://www.history.org.uk/secondary/resource/9620/how-diverse-is-your-history-curriculum</a:t>
            </a:r>
            <a:endParaRPr sz="1800">
              <a:solidFill>
                <a:schemeClr val="dk1"/>
              </a:solidFill>
              <a:latin typeface="Calibri"/>
              <a:ea typeface="Calibri"/>
              <a:cs typeface="Calibri"/>
              <a:sym typeface="Calibri"/>
            </a:endParaRPr>
          </a:p>
        </p:txBody>
      </p:sp>
      <p:sp>
        <p:nvSpPr>
          <p:cNvPr id="152" name="Google Shape;152;p22"/>
          <p:cNvSpPr txBox="1"/>
          <p:nvPr/>
        </p:nvSpPr>
        <p:spPr>
          <a:xfrm>
            <a:off x="829339" y="4564543"/>
            <a:ext cx="60960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800" u="sng">
                <a:solidFill>
                  <a:schemeClr val="hlink"/>
                </a:solidFill>
                <a:latin typeface="Calibri"/>
                <a:ea typeface="Calibri"/>
                <a:cs typeface="Calibri"/>
                <a:sym typeface="Calibri"/>
                <a:hlinkClick r:id="rId5"/>
              </a:rPr>
              <a:t>https://yorkclio.com/diversity/</a:t>
            </a:r>
            <a:r>
              <a:rPr lang="en-GB" sz="1800">
                <a:solidFill>
                  <a:schemeClr val="dk1"/>
                </a:solidFill>
                <a:latin typeface="Calibri"/>
                <a:ea typeface="Calibri"/>
                <a:cs typeface="Calibri"/>
                <a:sym typeface="Calibri"/>
              </a:rPr>
              <a:t> </a:t>
            </a:r>
            <a:endParaRPr/>
          </a:p>
        </p:txBody>
      </p:sp>
      <p:sp>
        <p:nvSpPr>
          <p:cNvPr id="153" name="Google Shape;153;p22"/>
          <p:cNvSpPr txBox="1"/>
          <p:nvPr/>
        </p:nvSpPr>
        <p:spPr>
          <a:xfrm>
            <a:off x="829339" y="5269595"/>
            <a:ext cx="10030047"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1800" u="sng">
                <a:solidFill>
                  <a:schemeClr val="hlink"/>
                </a:solidFill>
                <a:latin typeface="Calibri"/>
                <a:ea typeface="Calibri"/>
                <a:cs typeface="Calibri"/>
                <a:sym typeface="Calibri"/>
                <a:hlinkClick r:id="rId6"/>
              </a:rPr>
              <a:t>https://www.history.org.uk/secondary/categories/613/resource/10115/teaching-gypsy-roma-and-traveller-history</a:t>
            </a:r>
            <a:r>
              <a:rPr lang="en-GB" sz="1800">
                <a:solidFill>
                  <a:schemeClr val="dk1"/>
                </a:solidFill>
                <a:latin typeface="Calibri"/>
                <a:ea typeface="Calibri"/>
                <a:cs typeface="Calibri"/>
                <a:sym typeface="Calibri"/>
              </a:rPr>
              <a:t>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